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6" r:id="rId2"/>
    <p:sldId id="257" r:id="rId3"/>
    <p:sldId id="259" r:id="rId4"/>
    <p:sldId id="260" r:id="rId5"/>
    <p:sldId id="261" r:id="rId6"/>
    <p:sldId id="262" r:id="rId7"/>
    <p:sldId id="263" r:id="rId8"/>
    <p:sldId id="265" r:id="rId9"/>
    <p:sldId id="264" r:id="rId10"/>
    <p:sldId id="269" r:id="rId11"/>
    <p:sldId id="268" r:id="rId12"/>
    <p:sldId id="271" r:id="rId13"/>
    <p:sldId id="266" r:id="rId14"/>
    <p:sldId id="267" r:id="rId15"/>
    <p:sldId id="272" r:id="rId16"/>
    <p:sldId id="273" r:id="rId17"/>
    <p:sldId id="274" r:id="rId18"/>
    <p:sldId id="275" r:id="rId19"/>
    <p:sldId id="276" r:id="rId20"/>
    <p:sldId id="277" r:id="rId21"/>
    <p:sldId id="280" r:id="rId22"/>
    <p:sldId id="278" r:id="rId23"/>
    <p:sldId id="279" r:id="rId24"/>
    <p:sldId id="258" r:id="rId25"/>
  </p:sldIdLst>
  <p:sldSz cx="9144000" cy="6858000" type="screen4x3"/>
  <p:notesSz cx="13004800" cy="9753600"/>
  <p:defaultTextStyle>
    <a:defPPr>
      <a:defRPr lang="de-DE"/>
    </a:defPPr>
    <a:lvl1pPr marL="0" algn="l" defTabSz="324703" rtl="0" eaLnBrk="1" latinLnBrk="0" hangingPunct="1">
      <a:defRPr sz="1278" kern="1200">
        <a:solidFill>
          <a:schemeClr val="tx1"/>
        </a:solidFill>
        <a:latin typeface="+mn-lt"/>
        <a:ea typeface="+mn-ea"/>
        <a:cs typeface="+mn-cs"/>
      </a:defRPr>
    </a:lvl1pPr>
    <a:lvl2pPr marL="324703" algn="l" defTabSz="324703" rtl="0" eaLnBrk="1" latinLnBrk="0" hangingPunct="1">
      <a:defRPr sz="1278" kern="1200">
        <a:solidFill>
          <a:schemeClr val="tx1"/>
        </a:solidFill>
        <a:latin typeface="+mn-lt"/>
        <a:ea typeface="+mn-ea"/>
        <a:cs typeface="+mn-cs"/>
      </a:defRPr>
    </a:lvl2pPr>
    <a:lvl3pPr marL="649407" algn="l" defTabSz="324703" rtl="0" eaLnBrk="1" latinLnBrk="0" hangingPunct="1">
      <a:defRPr sz="1278" kern="1200">
        <a:solidFill>
          <a:schemeClr val="tx1"/>
        </a:solidFill>
        <a:latin typeface="+mn-lt"/>
        <a:ea typeface="+mn-ea"/>
        <a:cs typeface="+mn-cs"/>
      </a:defRPr>
    </a:lvl3pPr>
    <a:lvl4pPr marL="974110" algn="l" defTabSz="324703" rtl="0" eaLnBrk="1" latinLnBrk="0" hangingPunct="1">
      <a:defRPr sz="1278" kern="1200">
        <a:solidFill>
          <a:schemeClr val="tx1"/>
        </a:solidFill>
        <a:latin typeface="+mn-lt"/>
        <a:ea typeface="+mn-ea"/>
        <a:cs typeface="+mn-cs"/>
      </a:defRPr>
    </a:lvl4pPr>
    <a:lvl5pPr marL="1298814" algn="l" defTabSz="324703" rtl="0" eaLnBrk="1" latinLnBrk="0" hangingPunct="1">
      <a:defRPr sz="1278" kern="1200">
        <a:solidFill>
          <a:schemeClr val="tx1"/>
        </a:solidFill>
        <a:latin typeface="+mn-lt"/>
        <a:ea typeface="+mn-ea"/>
        <a:cs typeface="+mn-cs"/>
      </a:defRPr>
    </a:lvl5pPr>
    <a:lvl6pPr marL="1623517" algn="l" defTabSz="324703" rtl="0" eaLnBrk="1" latinLnBrk="0" hangingPunct="1">
      <a:defRPr sz="1278" kern="1200">
        <a:solidFill>
          <a:schemeClr val="tx1"/>
        </a:solidFill>
        <a:latin typeface="+mn-lt"/>
        <a:ea typeface="+mn-ea"/>
        <a:cs typeface="+mn-cs"/>
      </a:defRPr>
    </a:lvl6pPr>
    <a:lvl7pPr marL="1948221" algn="l" defTabSz="324703" rtl="0" eaLnBrk="1" latinLnBrk="0" hangingPunct="1">
      <a:defRPr sz="1278" kern="1200">
        <a:solidFill>
          <a:schemeClr val="tx1"/>
        </a:solidFill>
        <a:latin typeface="+mn-lt"/>
        <a:ea typeface="+mn-ea"/>
        <a:cs typeface="+mn-cs"/>
      </a:defRPr>
    </a:lvl7pPr>
    <a:lvl8pPr marL="2272924" algn="l" defTabSz="324703" rtl="0" eaLnBrk="1" latinLnBrk="0" hangingPunct="1">
      <a:defRPr sz="1278" kern="1200">
        <a:solidFill>
          <a:schemeClr val="tx1"/>
        </a:solidFill>
        <a:latin typeface="+mn-lt"/>
        <a:ea typeface="+mn-ea"/>
        <a:cs typeface="+mn-cs"/>
      </a:defRPr>
    </a:lvl8pPr>
    <a:lvl9pPr marL="2597628" algn="l" defTabSz="324703" rtl="0" eaLnBrk="1" latinLnBrk="0" hangingPunct="1">
      <a:defRPr sz="127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 userDrawn="1">
          <p15:clr>
            <a:srgbClr val="A4A3A4"/>
          </p15:clr>
        </p15:guide>
        <p15:guide id="2" pos="5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6D4"/>
    <a:srgbClr val="1F497D"/>
    <a:srgbClr val="F5F4F0"/>
    <a:srgbClr val="F4F2EA"/>
    <a:srgbClr val="4F334E"/>
    <a:srgbClr val="8390FF"/>
    <a:srgbClr val="948B6C"/>
    <a:srgbClr val="FBC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801" autoAdjust="0"/>
  </p:normalViewPr>
  <p:slideViewPr>
    <p:cSldViewPr>
      <p:cViewPr>
        <p:scale>
          <a:sx n="68" d="100"/>
          <a:sy n="68" d="100"/>
        </p:scale>
        <p:origin x="1224" y="32"/>
      </p:cViewPr>
      <p:guideLst>
        <p:guide orient="horz" pos="202"/>
        <p:guide pos="51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5635625" cy="4873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7366000" y="0"/>
            <a:ext cx="5635625" cy="487363"/>
          </a:xfrm>
          <a:prstGeom prst="rect">
            <a:avLst/>
          </a:prstGeom>
        </p:spPr>
        <p:txBody>
          <a:bodyPr vert="horz" lIns="91440" tIns="45720" rIns="91440" bIns="45720" rtlCol="0"/>
          <a:lstStyle>
            <a:lvl1pPr algn="r">
              <a:defRPr sz="1200"/>
            </a:lvl1pPr>
          </a:lstStyle>
          <a:p>
            <a:fld id="{442DDC49-609A-3B44-A1C6-133788245302}" type="datetime1">
              <a:rPr lang="de-DE" smtClean="0"/>
              <a:pPr/>
              <a:t>18.09.2022</a:t>
            </a:fld>
            <a:endParaRPr lang="de-DE"/>
          </a:p>
        </p:txBody>
      </p:sp>
      <p:sp>
        <p:nvSpPr>
          <p:cNvPr id="4" name="Fußzeilenplatzhalter 3"/>
          <p:cNvSpPr>
            <a:spLocks noGrp="1"/>
          </p:cNvSpPr>
          <p:nvPr>
            <p:ph type="ftr" sz="quarter" idx="2"/>
          </p:nvPr>
        </p:nvSpPr>
        <p:spPr>
          <a:xfrm>
            <a:off x="0" y="9264650"/>
            <a:ext cx="5635625" cy="487363"/>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7366000" y="9264650"/>
            <a:ext cx="5635625" cy="487363"/>
          </a:xfrm>
          <a:prstGeom prst="rect">
            <a:avLst/>
          </a:prstGeom>
        </p:spPr>
        <p:txBody>
          <a:bodyPr vert="horz" lIns="91440" tIns="45720" rIns="91440" bIns="45720" rtlCol="0" anchor="b"/>
          <a:lstStyle>
            <a:lvl1pPr algn="r">
              <a:defRPr sz="1200"/>
            </a:lvl1pPr>
          </a:lstStyle>
          <a:p>
            <a:fld id="{747525CF-7212-804E-9855-29706471529B}" type="slidenum">
              <a:rPr lang="de-DE" smtClean="0"/>
              <a:pPr/>
              <a:t>‹#›</a:t>
            </a:fld>
            <a:endParaRPr lang="de-DE"/>
          </a:p>
        </p:txBody>
      </p:sp>
    </p:spTree>
    <p:extLst>
      <p:ext uri="{BB962C8B-B14F-4D97-AF65-F5344CB8AC3E}">
        <p14:creationId xmlns:p14="http://schemas.microsoft.com/office/powerpoint/2010/main" val="42064502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5635625" cy="4873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7366000" y="0"/>
            <a:ext cx="5635625" cy="487363"/>
          </a:xfrm>
          <a:prstGeom prst="rect">
            <a:avLst/>
          </a:prstGeom>
        </p:spPr>
        <p:txBody>
          <a:bodyPr vert="horz" lIns="91440" tIns="45720" rIns="91440" bIns="45720" rtlCol="0"/>
          <a:lstStyle>
            <a:lvl1pPr algn="r">
              <a:defRPr sz="1200"/>
            </a:lvl1pPr>
          </a:lstStyle>
          <a:p>
            <a:fld id="{66C661A5-9AB9-1949-9B9A-C46C190AE8BF}" type="datetime1">
              <a:rPr lang="de-DE" smtClean="0"/>
              <a:pPr/>
              <a:t>17.09.2022</a:t>
            </a:fld>
            <a:endParaRPr lang="de-DE"/>
          </a:p>
        </p:txBody>
      </p:sp>
      <p:sp>
        <p:nvSpPr>
          <p:cNvPr id="4" name="Folienbildplatzhalter 3"/>
          <p:cNvSpPr>
            <a:spLocks noGrp="1" noRot="1" noChangeAspect="1"/>
          </p:cNvSpPr>
          <p:nvPr>
            <p:ph type="sldImg" idx="2"/>
          </p:nvPr>
        </p:nvSpPr>
        <p:spPr>
          <a:xfrm>
            <a:off x="4064000" y="731838"/>
            <a:ext cx="4876800" cy="36576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1300163" y="4632325"/>
            <a:ext cx="10404475" cy="43894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264650"/>
            <a:ext cx="5635625" cy="4873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7366000" y="9264650"/>
            <a:ext cx="5635625" cy="487363"/>
          </a:xfrm>
          <a:prstGeom prst="rect">
            <a:avLst/>
          </a:prstGeom>
        </p:spPr>
        <p:txBody>
          <a:bodyPr vert="horz" lIns="91440" tIns="45720" rIns="91440" bIns="45720" rtlCol="0" anchor="b"/>
          <a:lstStyle>
            <a:lvl1pPr algn="r">
              <a:defRPr sz="1200"/>
            </a:lvl1pPr>
          </a:lstStyle>
          <a:p>
            <a:fld id="{584A433B-D369-FE47-BCB2-D5C24AAD91F8}" type="slidenum">
              <a:rPr lang="de-DE" smtClean="0"/>
              <a:pPr/>
              <a:t>‹#›</a:t>
            </a:fld>
            <a:endParaRPr lang="de-DE"/>
          </a:p>
        </p:txBody>
      </p:sp>
    </p:spTree>
    <p:extLst>
      <p:ext uri="{BB962C8B-B14F-4D97-AF65-F5344CB8AC3E}">
        <p14:creationId xmlns:p14="http://schemas.microsoft.com/office/powerpoint/2010/main" val="3781872226"/>
      </p:ext>
    </p:extLst>
  </p:cSld>
  <p:clrMap bg1="lt1" tx1="dk1" bg2="lt2" tx2="dk2" accent1="accent1" accent2="accent2" accent3="accent3" accent4="accent4" accent5="accent5" accent6="accent6" hlink="hlink" folHlink="folHlink"/>
  <p:hf sldNum="0" hdr="0" ftr="0" dt="0"/>
  <p:notesStyle>
    <a:lvl1pPr marL="0" algn="l" defTabSz="324703" rtl="0" eaLnBrk="1" latinLnBrk="0" hangingPunct="1">
      <a:defRPr sz="852" kern="1200">
        <a:solidFill>
          <a:schemeClr val="tx1"/>
        </a:solidFill>
        <a:latin typeface="+mn-lt"/>
        <a:ea typeface="+mn-ea"/>
        <a:cs typeface="+mn-cs"/>
      </a:defRPr>
    </a:lvl1pPr>
    <a:lvl2pPr marL="324703" algn="l" defTabSz="324703" rtl="0" eaLnBrk="1" latinLnBrk="0" hangingPunct="1">
      <a:defRPr sz="852" kern="1200">
        <a:solidFill>
          <a:schemeClr val="tx1"/>
        </a:solidFill>
        <a:latin typeface="+mn-lt"/>
        <a:ea typeface="+mn-ea"/>
        <a:cs typeface="+mn-cs"/>
      </a:defRPr>
    </a:lvl2pPr>
    <a:lvl3pPr marL="649407" algn="l" defTabSz="324703" rtl="0" eaLnBrk="1" latinLnBrk="0" hangingPunct="1">
      <a:defRPr sz="852" kern="1200">
        <a:solidFill>
          <a:schemeClr val="tx1"/>
        </a:solidFill>
        <a:latin typeface="+mn-lt"/>
        <a:ea typeface="+mn-ea"/>
        <a:cs typeface="+mn-cs"/>
      </a:defRPr>
    </a:lvl3pPr>
    <a:lvl4pPr marL="974110" algn="l" defTabSz="324703" rtl="0" eaLnBrk="1" latinLnBrk="0" hangingPunct="1">
      <a:defRPr sz="852" kern="1200">
        <a:solidFill>
          <a:schemeClr val="tx1"/>
        </a:solidFill>
        <a:latin typeface="+mn-lt"/>
        <a:ea typeface="+mn-ea"/>
        <a:cs typeface="+mn-cs"/>
      </a:defRPr>
    </a:lvl4pPr>
    <a:lvl5pPr marL="1298814" algn="l" defTabSz="324703" rtl="0" eaLnBrk="1" latinLnBrk="0" hangingPunct="1">
      <a:defRPr sz="852" kern="1200">
        <a:solidFill>
          <a:schemeClr val="tx1"/>
        </a:solidFill>
        <a:latin typeface="+mn-lt"/>
        <a:ea typeface="+mn-ea"/>
        <a:cs typeface="+mn-cs"/>
      </a:defRPr>
    </a:lvl5pPr>
    <a:lvl6pPr marL="1623517" algn="l" defTabSz="324703" rtl="0" eaLnBrk="1" latinLnBrk="0" hangingPunct="1">
      <a:defRPr sz="852" kern="1200">
        <a:solidFill>
          <a:schemeClr val="tx1"/>
        </a:solidFill>
        <a:latin typeface="+mn-lt"/>
        <a:ea typeface="+mn-ea"/>
        <a:cs typeface="+mn-cs"/>
      </a:defRPr>
    </a:lvl6pPr>
    <a:lvl7pPr marL="1948221" algn="l" defTabSz="324703" rtl="0" eaLnBrk="1" latinLnBrk="0" hangingPunct="1">
      <a:defRPr sz="852" kern="1200">
        <a:solidFill>
          <a:schemeClr val="tx1"/>
        </a:solidFill>
        <a:latin typeface="+mn-lt"/>
        <a:ea typeface="+mn-ea"/>
        <a:cs typeface="+mn-cs"/>
      </a:defRPr>
    </a:lvl7pPr>
    <a:lvl8pPr marL="2272924" algn="l" defTabSz="324703" rtl="0" eaLnBrk="1" latinLnBrk="0" hangingPunct="1">
      <a:defRPr sz="852" kern="1200">
        <a:solidFill>
          <a:schemeClr val="tx1"/>
        </a:solidFill>
        <a:latin typeface="+mn-lt"/>
        <a:ea typeface="+mn-ea"/>
        <a:cs typeface="+mn-cs"/>
      </a:defRPr>
    </a:lvl8pPr>
    <a:lvl9pPr marL="2597628" algn="l" defTabSz="324703" rtl="0" eaLnBrk="1" latinLnBrk="0" hangingPunct="1">
      <a:defRPr sz="85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0372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1106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74016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7351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5478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1908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43003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10169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89714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19500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7847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0720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5976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2415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8760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0854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8694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4697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305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81" name="object 2"/>
          <p:cNvSpPr/>
          <p:nvPr userDrawn="1"/>
        </p:nvSpPr>
        <p:spPr>
          <a:xfrm>
            <a:off x="0" y="6375797"/>
            <a:ext cx="9144000" cy="482203"/>
          </a:xfrm>
          <a:custGeom>
            <a:avLst/>
            <a:gdLst/>
            <a:ahLst/>
            <a:cxnLst/>
            <a:rect l="l" t="t" r="r" b="b"/>
            <a:pathLst>
              <a:path w="13004800" h="6896100">
                <a:moveTo>
                  <a:pt x="0" y="6896100"/>
                </a:moveTo>
                <a:lnTo>
                  <a:pt x="13004800" y="6896100"/>
                </a:lnTo>
                <a:lnTo>
                  <a:pt x="13004800" y="0"/>
                </a:lnTo>
                <a:lnTo>
                  <a:pt x="0" y="0"/>
                </a:lnTo>
                <a:lnTo>
                  <a:pt x="0" y="6896100"/>
                </a:lnTo>
                <a:close/>
              </a:path>
            </a:pathLst>
          </a:custGeom>
          <a:solidFill>
            <a:schemeClr val="bg1">
              <a:lumMod val="95000"/>
            </a:schemeClr>
          </a:solidFill>
        </p:spPr>
        <p:txBody>
          <a:bodyPr wrap="square" lIns="0" tIns="0" rIns="0" bIns="0" rtlCol="0"/>
          <a:lstStyle/>
          <a:p>
            <a:endParaRPr sz="878" dirty="0">
              <a:solidFill>
                <a:schemeClr val="bg1">
                  <a:lumMod val="85000"/>
                </a:schemeClr>
              </a:solidFill>
            </a:endParaRPr>
          </a:p>
        </p:txBody>
      </p:sp>
      <p:sp>
        <p:nvSpPr>
          <p:cNvPr id="8" name="Holder 4"/>
          <p:cNvSpPr>
            <a:spLocks noGrp="1"/>
          </p:cNvSpPr>
          <p:nvPr>
            <p:ph type="ftr" sz="quarter" idx="3"/>
          </p:nvPr>
        </p:nvSpPr>
        <p:spPr>
          <a:xfrm>
            <a:off x="1732359" y="6502956"/>
            <a:ext cx="6054328" cy="194310"/>
          </a:xfrm>
          <a:prstGeom prst="rect">
            <a:avLst/>
          </a:prstGeom>
        </p:spPr>
        <p:txBody>
          <a:bodyPr lIns="0" tIns="0" rIns="0" bIns="0"/>
          <a:lstStyle>
            <a:lvl1pPr algn="ctr">
              <a:defRPr sz="1031">
                <a:solidFill>
                  <a:schemeClr val="tx2">
                    <a:lumMod val="75000"/>
                  </a:schemeClr>
                </a:solidFill>
              </a:defRPr>
            </a:lvl1pPr>
          </a:lstStyle>
          <a:p>
            <a:r>
              <a:rPr lang="de-DE" dirty="0"/>
              <a:t>Georg-August-Universität Göttingen</a:t>
            </a:r>
          </a:p>
        </p:txBody>
      </p:sp>
      <p:sp>
        <p:nvSpPr>
          <p:cNvPr id="9" name="Holder 5"/>
          <p:cNvSpPr>
            <a:spLocks noGrp="1"/>
          </p:cNvSpPr>
          <p:nvPr>
            <p:ph type="dt" sz="half" idx="2"/>
          </p:nvPr>
        </p:nvSpPr>
        <p:spPr>
          <a:xfrm>
            <a:off x="218599" y="6500812"/>
            <a:ext cx="1031558" cy="196454"/>
          </a:xfrm>
          <a:prstGeom prst="rect">
            <a:avLst/>
          </a:prstGeom>
        </p:spPr>
        <p:txBody>
          <a:bodyPr lIns="0" tIns="0" rIns="0" bIns="0"/>
          <a:lstStyle>
            <a:lvl1pPr algn="l">
              <a:defRPr sz="1031">
                <a:solidFill>
                  <a:schemeClr val="tx1">
                    <a:tint val="75000"/>
                  </a:schemeClr>
                </a:solidFill>
              </a:defRPr>
            </a:lvl1pPr>
          </a:lstStyle>
          <a:p>
            <a:fld id="{C5DFC1A0-EAC7-FF46-B484-6832FF4081D7}" type="datetime1">
              <a:rPr lang="de-DE" smtClean="0"/>
              <a:pPr/>
              <a:t>17.09.2022</a:t>
            </a:fld>
            <a:endParaRPr lang="en-US" dirty="0"/>
          </a:p>
        </p:txBody>
      </p:sp>
      <p:sp>
        <p:nvSpPr>
          <p:cNvPr id="10" name="Holder 6"/>
          <p:cNvSpPr>
            <a:spLocks noGrp="1"/>
          </p:cNvSpPr>
          <p:nvPr>
            <p:ph type="sldNum" sz="quarter" idx="10"/>
          </p:nvPr>
        </p:nvSpPr>
        <p:spPr>
          <a:xfrm>
            <a:off x="8322470" y="6526032"/>
            <a:ext cx="602933" cy="171233"/>
          </a:xfrm>
          <a:prstGeom prst="rect">
            <a:avLst/>
          </a:prstGeom>
        </p:spPr>
        <p:txBody>
          <a:bodyPr lIns="0" tIns="0" rIns="0" bIns="0"/>
          <a:lstStyle>
            <a:lvl1pPr algn="r">
              <a:defRPr sz="1031">
                <a:solidFill>
                  <a:schemeClr val="tx1">
                    <a:tint val="75000"/>
                  </a:schemeClr>
                </a:solidFill>
              </a:defRPr>
            </a:lvl1pPr>
          </a:lstStyle>
          <a:p>
            <a:fld id="{B6F15528-21DE-4FAA-801E-634DDDAF4B2B}" type="slidenum">
              <a:rPr lang="de-DE" smtClean="0"/>
              <a:pPr/>
              <a:t>‹#›</a:t>
            </a:fld>
            <a:endParaRPr lang="de-DE" dirty="0"/>
          </a:p>
        </p:txBody>
      </p:sp>
      <p:sp>
        <p:nvSpPr>
          <p:cNvPr id="15" name="Titel 14"/>
          <p:cNvSpPr>
            <a:spLocks noGrp="1"/>
          </p:cNvSpPr>
          <p:nvPr>
            <p:ph type="title"/>
          </p:nvPr>
        </p:nvSpPr>
        <p:spPr>
          <a:xfrm>
            <a:off x="636683" y="3268266"/>
            <a:ext cx="7623279" cy="649216"/>
          </a:xfrm>
        </p:spPr>
        <p:txBody>
          <a:bodyPr vert="horz"/>
          <a:lstStyle>
            <a:lvl1pPr>
              <a:defRPr sz="4122">
                <a:solidFill>
                  <a:schemeClr val="tx2"/>
                </a:solidFill>
                <a:latin typeface="+mj-lt"/>
              </a:defRPr>
            </a:lvl1pPr>
          </a:lstStyle>
          <a:p>
            <a:r>
              <a:rPr lang="de-DE" dirty="0"/>
              <a:t>Mastertitelformat bearbeiten</a:t>
            </a:r>
          </a:p>
        </p:txBody>
      </p:sp>
      <p:sp>
        <p:nvSpPr>
          <p:cNvPr id="74" name="Holder 3"/>
          <p:cNvSpPr>
            <a:spLocks noGrp="1"/>
          </p:cNvSpPr>
          <p:nvPr>
            <p:ph type="body" idx="1"/>
          </p:nvPr>
        </p:nvSpPr>
        <p:spPr>
          <a:xfrm>
            <a:off x="660797" y="2946797"/>
            <a:ext cx="5786438" cy="259687"/>
          </a:xfrm>
        </p:spPr>
        <p:txBody>
          <a:bodyPr lIns="0" tIns="0" rIns="0" bIns="0"/>
          <a:lstStyle>
            <a:lvl1pPr>
              <a:defRPr sz="1648" b="0" i="0" cap="small">
                <a:solidFill>
                  <a:schemeClr val="accent6"/>
                </a:solidFill>
                <a:latin typeface="+mj-lt"/>
                <a:cs typeface="DINPro"/>
              </a:defRPr>
            </a:lvl1pPr>
          </a:lstStyle>
          <a:p>
            <a:endParaRPr dirty="0"/>
          </a:p>
        </p:txBody>
      </p:sp>
      <p:sp>
        <p:nvSpPr>
          <p:cNvPr id="13" name="Textplatzhalter 30"/>
          <p:cNvSpPr>
            <a:spLocks noGrp="1"/>
          </p:cNvSpPr>
          <p:nvPr>
            <p:ph type="body" sz="quarter" idx="12" hasCustomPrompt="1"/>
          </p:nvPr>
        </p:nvSpPr>
        <p:spPr>
          <a:xfrm>
            <a:off x="5965032" y="352652"/>
            <a:ext cx="2839641" cy="215444"/>
          </a:xfrm>
        </p:spPr>
        <p:txBody>
          <a:bodyPr vert="horz"/>
          <a:lstStyle>
            <a:lvl1pPr algn="r">
              <a:defRPr sz="1400" baseline="0">
                <a:solidFill>
                  <a:srgbClr val="7F7F7F"/>
                </a:solidFill>
                <a:latin typeface="Calibri"/>
                <a:cs typeface="Calibri"/>
              </a:defRPr>
            </a:lvl1pPr>
          </a:lstStyle>
          <a:p>
            <a:pPr lvl="0"/>
            <a:r>
              <a:rPr lang="de-DE" dirty="0"/>
              <a:t>Institut/Zentrum für</a:t>
            </a:r>
          </a:p>
        </p:txBody>
      </p:sp>
      <p:sp>
        <p:nvSpPr>
          <p:cNvPr id="11" name="Untertitel 1"/>
          <p:cNvSpPr>
            <a:spLocks noGrp="1"/>
          </p:cNvSpPr>
          <p:nvPr>
            <p:ph type="subTitle" idx="4"/>
          </p:nvPr>
        </p:nvSpPr>
        <p:spPr>
          <a:xfrm>
            <a:off x="660797" y="4071939"/>
            <a:ext cx="6400800" cy="276999"/>
          </a:xfrm>
        </p:spPr>
        <p:txBody>
          <a:bodyPr/>
          <a:lstStyle>
            <a:lvl1pPr>
              <a:defRPr>
                <a:solidFill>
                  <a:schemeClr val="accent6"/>
                </a:solidFill>
                <a:latin typeface="Calibri" panose="020F0502020204030204" pitchFamily="34" charset="0"/>
                <a:cs typeface="Calibri" panose="020F0502020204030204" pitchFamily="34" charset="0"/>
              </a:defRPr>
            </a:lvl1pPr>
          </a:lstStyle>
          <a:p>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75" name="object 2"/>
          <p:cNvSpPr/>
          <p:nvPr userDrawn="1"/>
        </p:nvSpPr>
        <p:spPr>
          <a:xfrm>
            <a:off x="0" y="6375797"/>
            <a:ext cx="9144000" cy="482203"/>
          </a:xfrm>
          <a:custGeom>
            <a:avLst/>
            <a:gdLst/>
            <a:ahLst/>
            <a:cxnLst/>
            <a:rect l="l" t="t" r="r" b="b"/>
            <a:pathLst>
              <a:path w="13004800" h="6896100">
                <a:moveTo>
                  <a:pt x="0" y="6896100"/>
                </a:moveTo>
                <a:lnTo>
                  <a:pt x="13004800" y="6896100"/>
                </a:lnTo>
                <a:lnTo>
                  <a:pt x="13004800" y="0"/>
                </a:lnTo>
                <a:lnTo>
                  <a:pt x="0" y="0"/>
                </a:lnTo>
                <a:lnTo>
                  <a:pt x="0" y="6896100"/>
                </a:lnTo>
                <a:close/>
              </a:path>
            </a:pathLst>
          </a:custGeom>
          <a:solidFill>
            <a:schemeClr val="bg1">
              <a:lumMod val="95000"/>
            </a:schemeClr>
          </a:solidFill>
        </p:spPr>
        <p:txBody>
          <a:bodyPr wrap="square" lIns="0" tIns="0" rIns="0" bIns="0" rtlCol="0"/>
          <a:lstStyle/>
          <a:p>
            <a:endParaRPr sz="878" dirty="0">
              <a:solidFill>
                <a:schemeClr val="bg1">
                  <a:lumMod val="85000"/>
                </a:schemeClr>
              </a:solidFill>
            </a:endParaRPr>
          </a:p>
        </p:txBody>
      </p:sp>
      <p:sp>
        <p:nvSpPr>
          <p:cNvPr id="2" name="Holder 2"/>
          <p:cNvSpPr>
            <a:spLocks noGrp="1"/>
          </p:cNvSpPr>
          <p:nvPr>
            <p:ph type="title"/>
          </p:nvPr>
        </p:nvSpPr>
        <p:spPr>
          <a:xfrm>
            <a:off x="660798" y="1318347"/>
            <a:ext cx="7623279" cy="476092"/>
          </a:xfrm>
        </p:spPr>
        <p:txBody>
          <a:bodyPr lIns="0" tIns="0" rIns="0" bIns="0"/>
          <a:lstStyle>
            <a:lvl1pPr>
              <a:defRPr sz="3023" b="0" i="0">
                <a:solidFill>
                  <a:schemeClr val="tx2"/>
                </a:solidFill>
                <a:latin typeface="+mj-lt"/>
                <a:cs typeface="DINPro"/>
              </a:defRPr>
            </a:lvl1pPr>
          </a:lstStyle>
          <a:p>
            <a:endParaRPr dirty="0"/>
          </a:p>
        </p:txBody>
      </p:sp>
      <p:sp>
        <p:nvSpPr>
          <p:cNvPr id="3" name="Holder 3"/>
          <p:cNvSpPr>
            <a:spLocks noGrp="1"/>
          </p:cNvSpPr>
          <p:nvPr>
            <p:ph type="body" idx="1"/>
          </p:nvPr>
        </p:nvSpPr>
        <p:spPr>
          <a:xfrm>
            <a:off x="1696711" y="2102866"/>
            <a:ext cx="5786438" cy="307777"/>
          </a:xfrm>
        </p:spPr>
        <p:txBody>
          <a:bodyPr lIns="0" tIns="0" rIns="0" bIns="0"/>
          <a:lstStyle>
            <a:lvl1pPr>
              <a:defRPr sz="2000" b="0" i="0">
                <a:solidFill>
                  <a:schemeClr val="accent6"/>
                </a:solidFill>
                <a:latin typeface="+mj-lt"/>
                <a:cs typeface=""/>
              </a:defRPr>
            </a:lvl1pPr>
          </a:lstStyle>
          <a:p>
            <a:endParaRPr dirty="0"/>
          </a:p>
        </p:txBody>
      </p:sp>
      <p:sp>
        <p:nvSpPr>
          <p:cNvPr id="8" name="Holder 4"/>
          <p:cNvSpPr>
            <a:spLocks noGrp="1"/>
          </p:cNvSpPr>
          <p:nvPr>
            <p:ph type="ftr" sz="quarter" idx="3"/>
          </p:nvPr>
        </p:nvSpPr>
        <p:spPr>
          <a:xfrm>
            <a:off x="1732359" y="6502956"/>
            <a:ext cx="6054328" cy="194310"/>
          </a:xfrm>
          <a:prstGeom prst="rect">
            <a:avLst/>
          </a:prstGeom>
        </p:spPr>
        <p:txBody>
          <a:bodyPr lIns="0" tIns="0" rIns="0" bIns="0"/>
          <a:lstStyle>
            <a:lvl1pPr algn="ctr">
              <a:defRPr sz="1031">
                <a:solidFill>
                  <a:schemeClr val="tx2">
                    <a:lumMod val="75000"/>
                  </a:schemeClr>
                </a:solidFill>
              </a:defRPr>
            </a:lvl1pPr>
          </a:lstStyle>
          <a:p>
            <a:r>
              <a:rPr lang="de-DE" dirty="0"/>
              <a:t>Georg-August-Universität Göttingen</a:t>
            </a:r>
          </a:p>
        </p:txBody>
      </p:sp>
      <p:sp>
        <p:nvSpPr>
          <p:cNvPr id="9" name="Holder 5"/>
          <p:cNvSpPr>
            <a:spLocks noGrp="1"/>
          </p:cNvSpPr>
          <p:nvPr>
            <p:ph type="dt" sz="half" idx="2"/>
          </p:nvPr>
        </p:nvSpPr>
        <p:spPr>
          <a:xfrm>
            <a:off x="218599" y="6500812"/>
            <a:ext cx="1031558" cy="196454"/>
          </a:xfrm>
          <a:prstGeom prst="rect">
            <a:avLst/>
          </a:prstGeom>
        </p:spPr>
        <p:txBody>
          <a:bodyPr lIns="0" tIns="0" rIns="0" bIns="0"/>
          <a:lstStyle>
            <a:lvl1pPr algn="l">
              <a:defRPr sz="1031">
                <a:solidFill>
                  <a:schemeClr val="tx1">
                    <a:tint val="75000"/>
                  </a:schemeClr>
                </a:solidFill>
              </a:defRPr>
            </a:lvl1pPr>
          </a:lstStyle>
          <a:p>
            <a:fld id="{ACF5EF15-2C16-6A49-87B6-C5AFB945A04B}" type="datetime1">
              <a:rPr lang="de-DE" smtClean="0"/>
              <a:pPr/>
              <a:t>17.09.2022</a:t>
            </a:fld>
            <a:endParaRPr lang="en-US" dirty="0"/>
          </a:p>
        </p:txBody>
      </p:sp>
      <p:sp>
        <p:nvSpPr>
          <p:cNvPr id="10" name="Holder 6"/>
          <p:cNvSpPr>
            <a:spLocks noGrp="1"/>
          </p:cNvSpPr>
          <p:nvPr>
            <p:ph type="sldNum" sz="quarter" idx="4"/>
          </p:nvPr>
        </p:nvSpPr>
        <p:spPr>
          <a:xfrm>
            <a:off x="8322470" y="6526032"/>
            <a:ext cx="602933" cy="171233"/>
          </a:xfrm>
          <a:prstGeom prst="rect">
            <a:avLst/>
          </a:prstGeom>
        </p:spPr>
        <p:txBody>
          <a:bodyPr lIns="0" tIns="0" rIns="0" bIns="0"/>
          <a:lstStyle>
            <a:lvl1pPr algn="r">
              <a:defRPr sz="1031">
                <a:solidFill>
                  <a:schemeClr val="tx1">
                    <a:tint val="75000"/>
                  </a:schemeClr>
                </a:solidFill>
              </a:defRPr>
            </a:lvl1pPr>
          </a:lstStyle>
          <a:p>
            <a:fld id="{B6F15528-21DE-4FAA-801E-634DDDAF4B2B}" type="slidenum">
              <a:rPr lang="de-DE" smtClean="0"/>
              <a:pPr/>
              <a:t>‹#›</a:t>
            </a:fld>
            <a:endParaRPr lang="de-DE" dirty="0"/>
          </a:p>
        </p:txBody>
      </p:sp>
      <p:sp>
        <p:nvSpPr>
          <p:cNvPr id="11" name="Holder 2"/>
          <p:cNvSpPr txBox="1">
            <a:spLocks/>
          </p:cNvSpPr>
          <p:nvPr userDrawn="1"/>
        </p:nvSpPr>
        <p:spPr>
          <a:xfrm>
            <a:off x="681332" y="1302514"/>
            <a:ext cx="7623279" cy="465173"/>
          </a:xfrm>
          <a:prstGeom prst="rect">
            <a:avLst/>
          </a:prstGeom>
        </p:spPr>
        <p:txBody>
          <a:bodyPr wrap="square" lIns="0" tIns="0" rIns="0" bIns="0">
            <a:spAutoFit/>
          </a:bodyPr>
          <a:lstStyle>
            <a:lvl1pPr>
              <a:defRPr sz="4400" b="0" i="0">
                <a:solidFill>
                  <a:srgbClr val="17375E"/>
                </a:solidFill>
                <a:latin typeface="+mj-lt"/>
                <a:ea typeface="+mj-ea"/>
                <a:cs typeface="DINPro"/>
              </a:defRPr>
            </a:lvl1pPr>
          </a:lstStyle>
          <a:p>
            <a:pPr defTabSz="628064"/>
            <a:endParaRPr lang="de-DE" sz="3023" kern="0" dirty="0"/>
          </a:p>
        </p:txBody>
      </p:sp>
      <p:sp>
        <p:nvSpPr>
          <p:cNvPr id="13" name="Textplatzhalter 30"/>
          <p:cNvSpPr>
            <a:spLocks noGrp="1"/>
          </p:cNvSpPr>
          <p:nvPr>
            <p:ph type="body" sz="quarter" idx="12" hasCustomPrompt="1"/>
          </p:nvPr>
        </p:nvSpPr>
        <p:spPr>
          <a:xfrm>
            <a:off x="5965032" y="352652"/>
            <a:ext cx="2839641" cy="215444"/>
          </a:xfrm>
        </p:spPr>
        <p:txBody>
          <a:bodyPr vert="horz"/>
          <a:lstStyle>
            <a:lvl1pPr algn="r">
              <a:defRPr sz="1400" baseline="0">
                <a:solidFill>
                  <a:srgbClr val="7F7F7F"/>
                </a:solidFill>
                <a:latin typeface="Calibri"/>
                <a:cs typeface="Calibri"/>
              </a:defRPr>
            </a:lvl1pPr>
          </a:lstStyle>
          <a:p>
            <a:pPr lvl="0"/>
            <a:r>
              <a:rPr lang="de-DE" dirty="0"/>
              <a:t>Institut/Zentrum für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74" name="object 2"/>
          <p:cNvSpPr/>
          <p:nvPr userDrawn="1"/>
        </p:nvSpPr>
        <p:spPr>
          <a:xfrm>
            <a:off x="0" y="6411516"/>
            <a:ext cx="9144000" cy="482203"/>
          </a:xfrm>
          <a:custGeom>
            <a:avLst/>
            <a:gdLst/>
            <a:ahLst/>
            <a:cxnLst/>
            <a:rect l="l" t="t" r="r" b="b"/>
            <a:pathLst>
              <a:path w="13004800" h="6896100">
                <a:moveTo>
                  <a:pt x="0" y="6896100"/>
                </a:moveTo>
                <a:lnTo>
                  <a:pt x="13004800" y="6896100"/>
                </a:lnTo>
                <a:lnTo>
                  <a:pt x="13004800" y="0"/>
                </a:lnTo>
                <a:lnTo>
                  <a:pt x="0" y="0"/>
                </a:lnTo>
                <a:lnTo>
                  <a:pt x="0" y="6896100"/>
                </a:lnTo>
                <a:close/>
              </a:path>
            </a:pathLst>
          </a:custGeom>
          <a:solidFill>
            <a:schemeClr val="bg1">
              <a:lumMod val="95000"/>
            </a:schemeClr>
          </a:solidFill>
        </p:spPr>
        <p:txBody>
          <a:bodyPr wrap="square" lIns="0" tIns="0" rIns="0" bIns="0" rtlCol="0"/>
          <a:lstStyle/>
          <a:p>
            <a:endParaRPr sz="878" dirty="0">
              <a:solidFill>
                <a:schemeClr val="bg1">
                  <a:lumMod val="85000"/>
                </a:schemeClr>
              </a:solidFill>
            </a:endParaRPr>
          </a:p>
        </p:txBody>
      </p:sp>
      <p:sp>
        <p:nvSpPr>
          <p:cNvPr id="3" name="Holder 3"/>
          <p:cNvSpPr>
            <a:spLocks noGrp="1"/>
          </p:cNvSpPr>
          <p:nvPr>
            <p:ph type="body" idx="1"/>
          </p:nvPr>
        </p:nvSpPr>
        <p:spPr>
          <a:xfrm>
            <a:off x="1469660" y="2105961"/>
            <a:ext cx="5811749" cy="307777"/>
          </a:xfrm>
        </p:spPr>
        <p:txBody>
          <a:bodyPr lIns="0" tIns="0" rIns="0" bIns="0"/>
          <a:lstStyle>
            <a:lvl1pPr marL="235524" indent="-235524">
              <a:spcBef>
                <a:spcPts val="412"/>
              </a:spcBef>
              <a:spcAft>
                <a:spcPts val="412"/>
              </a:spcAft>
              <a:buClr>
                <a:schemeClr val="tx2"/>
              </a:buClr>
              <a:buSzPct val="104000"/>
              <a:buFont typeface="Calibri" panose="020F0502020204030204" pitchFamily="34" charset="0"/>
              <a:buChar char="•"/>
              <a:defRPr sz="2000" b="0" i="0" baseline="0">
                <a:solidFill>
                  <a:schemeClr val="accent6"/>
                </a:solidFill>
                <a:latin typeface="+mj-lt"/>
                <a:cs typeface=""/>
              </a:defRPr>
            </a:lvl1pPr>
          </a:lstStyle>
          <a:p>
            <a:endParaRPr lang="de-DE" dirty="0"/>
          </a:p>
        </p:txBody>
      </p:sp>
      <p:sp>
        <p:nvSpPr>
          <p:cNvPr id="8" name="Holder 4"/>
          <p:cNvSpPr>
            <a:spLocks noGrp="1"/>
          </p:cNvSpPr>
          <p:nvPr>
            <p:ph type="ftr" sz="quarter" idx="3"/>
          </p:nvPr>
        </p:nvSpPr>
        <p:spPr>
          <a:xfrm>
            <a:off x="1732359" y="6502956"/>
            <a:ext cx="6054328" cy="194310"/>
          </a:xfrm>
          <a:prstGeom prst="rect">
            <a:avLst/>
          </a:prstGeom>
        </p:spPr>
        <p:txBody>
          <a:bodyPr lIns="0" tIns="0" rIns="0" bIns="0"/>
          <a:lstStyle>
            <a:lvl1pPr algn="ctr">
              <a:defRPr sz="1031">
                <a:solidFill>
                  <a:srgbClr val="17375E"/>
                </a:solidFill>
              </a:defRPr>
            </a:lvl1pPr>
          </a:lstStyle>
          <a:p>
            <a:r>
              <a:rPr lang="de-DE" dirty="0"/>
              <a:t>Georg-August-Universität Göttingen</a:t>
            </a:r>
          </a:p>
        </p:txBody>
      </p:sp>
      <p:sp>
        <p:nvSpPr>
          <p:cNvPr id="9" name="Holder 5"/>
          <p:cNvSpPr>
            <a:spLocks noGrp="1"/>
          </p:cNvSpPr>
          <p:nvPr>
            <p:ph type="dt" sz="half" idx="2"/>
          </p:nvPr>
        </p:nvSpPr>
        <p:spPr>
          <a:xfrm>
            <a:off x="218599" y="6500812"/>
            <a:ext cx="1031558" cy="196454"/>
          </a:xfrm>
          <a:prstGeom prst="rect">
            <a:avLst/>
          </a:prstGeom>
        </p:spPr>
        <p:txBody>
          <a:bodyPr lIns="0" tIns="0" rIns="0" bIns="0"/>
          <a:lstStyle>
            <a:lvl1pPr algn="l">
              <a:defRPr sz="1031">
                <a:solidFill>
                  <a:schemeClr val="tx1">
                    <a:tint val="75000"/>
                  </a:schemeClr>
                </a:solidFill>
              </a:defRPr>
            </a:lvl1pPr>
          </a:lstStyle>
          <a:p>
            <a:fld id="{088E676C-4406-3640-8397-3968334A8A8E}" type="datetime1">
              <a:rPr lang="de-DE" smtClean="0"/>
              <a:pPr/>
              <a:t>17.09.2022</a:t>
            </a:fld>
            <a:endParaRPr lang="en-US" dirty="0"/>
          </a:p>
        </p:txBody>
      </p:sp>
      <p:sp>
        <p:nvSpPr>
          <p:cNvPr id="10" name="Holder 6"/>
          <p:cNvSpPr>
            <a:spLocks noGrp="1"/>
          </p:cNvSpPr>
          <p:nvPr>
            <p:ph type="sldNum" sz="quarter" idx="4"/>
          </p:nvPr>
        </p:nvSpPr>
        <p:spPr>
          <a:xfrm>
            <a:off x="8322470" y="6526032"/>
            <a:ext cx="602933" cy="171233"/>
          </a:xfrm>
          <a:prstGeom prst="rect">
            <a:avLst/>
          </a:prstGeom>
        </p:spPr>
        <p:txBody>
          <a:bodyPr lIns="0" tIns="0" rIns="0" bIns="0"/>
          <a:lstStyle>
            <a:lvl1pPr algn="r">
              <a:defRPr sz="1031">
                <a:solidFill>
                  <a:schemeClr val="tx1">
                    <a:tint val="75000"/>
                  </a:schemeClr>
                </a:solidFill>
              </a:defRPr>
            </a:lvl1pPr>
          </a:lstStyle>
          <a:p>
            <a:fld id="{B6F15528-21DE-4FAA-801E-634DDDAF4B2B}" type="slidenum">
              <a:rPr lang="de-DE" smtClean="0"/>
              <a:pPr/>
              <a:t>‹#›</a:t>
            </a:fld>
            <a:endParaRPr lang="de-DE" dirty="0"/>
          </a:p>
        </p:txBody>
      </p:sp>
      <p:sp>
        <p:nvSpPr>
          <p:cNvPr id="11" name="Holder 2"/>
          <p:cNvSpPr>
            <a:spLocks noGrp="1"/>
          </p:cNvSpPr>
          <p:nvPr>
            <p:ph type="title"/>
          </p:nvPr>
        </p:nvSpPr>
        <p:spPr>
          <a:xfrm>
            <a:off x="660798" y="1318347"/>
            <a:ext cx="7623279" cy="476092"/>
          </a:xfrm>
        </p:spPr>
        <p:txBody>
          <a:bodyPr lIns="0" tIns="0" rIns="0" bIns="0"/>
          <a:lstStyle>
            <a:lvl1pPr>
              <a:defRPr sz="3023" b="0" i="0">
                <a:solidFill>
                  <a:schemeClr val="tx2"/>
                </a:solidFill>
                <a:latin typeface="+mj-lt"/>
                <a:cs typeface="DINPro"/>
              </a:defRPr>
            </a:lvl1pPr>
          </a:lstStyle>
          <a:p>
            <a:endParaRPr dirty="0"/>
          </a:p>
        </p:txBody>
      </p:sp>
      <p:sp>
        <p:nvSpPr>
          <p:cNvPr id="12" name="Textplatzhalter 30"/>
          <p:cNvSpPr>
            <a:spLocks noGrp="1"/>
          </p:cNvSpPr>
          <p:nvPr>
            <p:ph type="body" sz="quarter" idx="12" hasCustomPrompt="1"/>
          </p:nvPr>
        </p:nvSpPr>
        <p:spPr>
          <a:xfrm>
            <a:off x="5965032" y="352652"/>
            <a:ext cx="2839641" cy="215444"/>
          </a:xfrm>
        </p:spPr>
        <p:txBody>
          <a:bodyPr vert="horz"/>
          <a:lstStyle>
            <a:lvl1pPr algn="r">
              <a:defRPr sz="1400" baseline="0">
                <a:solidFill>
                  <a:srgbClr val="7F7F7F"/>
                </a:solidFill>
                <a:latin typeface="Calibri"/>
                <a:cs typeface="Calibri"/>
              </a:defRPr>
            </a:lvl1pPr>
          </a:lstStyle>
          <a:p>
            <a:pPr lvl="0"/>
            <a:r>
              <a:rPr lang="de-DE" dirty="0"/>
              <a:t>Institut/Zentrum für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Großes Bild">
    <p:spTree>
      <p:nvGrpSpPr>
        <p:cNvPr id="1" name=""/>
        <p:cNvGrpSpPr/>
        <p:nvPr/>
      </p:nvGrpSpPr>
      <p:grpSpPr>
        <a:xfrm>
          <a:off x="0" y="0"/>
          <a:ext cx="0" cy="0"/>
          <a:chOff x="0" y="0"/>
          <a:chExt cx="0" cy="0"/>
        </a:xfrm>
      </p:grpSpPr>
      <p:sp>
        <p:nvSpPr>
          <p:cNvPr id="24" name="Bildplatzhalter 23"/>
          <p:cNvSpPr>
            <a:spLocks noGrp="1"/>
          </p:cNvSpPr>
          <p:nvPr>
            <p:ph type="pic" sz="quarter" idx="11"/>
          </p:nvPr>
        </p:nvSpPr>
        <p:spPr>
          <a:xfrm>
            <a:off x="1" y="964404"/>
            <a:ext cx="9144000" cy="276999"/>
          </a:xfrm>
        </p:spPr>
        <p:txBody>
          <a:bodyPr vert="horz"/>
          <a:lstStyle/>
          <a:p>
            <a:endParaRPr lang="de-DE"/>
          </a:p>
        </p:txBody>
      </p:sp>
      <p:sp>
        <p:nvSpPr>
          <p:cNvPr id="5" name="Holder 4"/>
          <p:cNvSpPr>
            <a:spLocks noGrp="1"/>
          </p:cNvSpPr>
          <p:nvPr>
            <p:ph type="ftr" sz="quarter" idx="3"/>
          </p:nvPr>
        </p:nvSpPr>
        <p:spPr>
          <a:xfrm>
            <a:off x="1732359" y="6502956"/>
            <a:ext cx="6054328" cy="194310"/>
          </a:xfrm>
          <a:prstGeom prst="rect">
            <a:avLst/>
          </a:prstGeom>
        </p:spPr>
        <p:txBody>
          <a:bodyPr lIns="0" tIns="0" rIns="0" bIns="0"/>
          <a:lstStyle>
            <a:lvl1pPr algn="ctr">
              <a:defRPr sz="1031">
                <a:solidFill>
                  <a:srgbClr val="17375E"/>
                </a:solidFill>
              </a:defRPr>
            </a:lvl1pPr>
          </a:lstStyle>
          <a:p>
            <a:r>
              <a:rPr lang="de-DE" dirty="0"/>
              <a:t>Georg-August-Universität Göttingen</a:t>
            </a:r>
          </a:p>
        </p:txBody>
      </p:sp>
      <p:sp>
        <p:nvSpPr>
          <p:cNvPr id="7" name="Holder 5"/>
          <p:cNvSpPr>
            <a:spLocks noGrp="1"/>
          </p:cNvSpPr>
          <p:nvPr>
            <p:ph type="dt" sz="half" idx="2"/>
          </p:nvPr>
        </p:nvSpPr>
        <p:spPr>
          <a:xfrm>
            <a:off x="218599" y="6500812"/>
            <a:ext cx="1031558" cy="196454"/>
          </a:xfrm>
          <a:prstGeom prst="rect">
            <a:avLst/>
          </a:prstGeom>
        </p:spPr>
        <p:txBody>
          <a:bodyPr lIns="0" tIns="0" rIns="0" bIns="0"/>
          <a:lstStyle>
            <a:lvl1pPr algn="l">
              <a:defRPr sz="1031">
                <a:solidFill>
                  <a:schemeClr val="tx1">
                    <a:tint val="75000"/>
                  </a:schemeClr>
                </a:solidFill>
              </a:defRPr>
            </a:lvl1pPr>
          </a:lstStyle>
          <a:p>
            <a:fld id="{088E676C-4406-3640-8397-3968334A8A8E}" type="datetime1">
              <a:rPr lang="de-DE" smtClean="0"/>
              <a:pPr/>
              <a:t>17.09.2022</a:t>
            </a:fld>
            <a:endParaRPr lang="en-US" dirty="0"/>
          </a:p>
        </p:txBody>
      </p:sp>
      <p:sp>
        <p:nvSpPr>
          <p:cNvPr id="8" name="Holder 6"/>
          <p:cNvSpPr>
            <a:spLocks noGrp="1"/>
          </p:cNvSpPr>
          <p:nvPr>
            <p:ph type="sldNum" sz="quarter" idx="4"/>
          </p:nvPr>
        </p:nvSpPr>
        <p:spPr>
          <a:xfrm>
            <a:off x="8322470" y="6526032"/>
            <a:ext cx="602933" cy="171233"/>
          </a:xfrm>
          <a:prstGeom prst="rect">
            <a:avLst/>
          </a:prstGeom>
        </p:spPr>
        <p:txBody>
          <a:bodyPr lIns="0" tIns="0" rIns="0" bIns="0"/>
          <a:lstStyle>
            <a:lvl1pPr algn="r">
              <a:defRPr sz="1031">
                <a:solidFill>
                  <a:schemeClr val="tx1">
                    <a:tint val="75000"/>
                  </a:schemeClr>
                </a:solidFill>
              </a:defRPr>
            </a:lvl1pPr>
          </a:lstStyle>
          <a:p>
            <a:fld id="{B6F15528-21DE-4FAA-801E-634DDDAF4B2B}" type="slidenum">
              <a:rPr lang="de-DE" smtClean="0"/>
              <a:pPr/>
              <a:t>‹#›</a:t>
            </a:fld>
            <a:endParaRPr lang="de-DE" dirty="0"/>
          </a:p>
        </p:txBody>
      </p:sp>
      <p:sp>
        <p:nvSpPr>
          <p:cNvPr id="9" name="Textplatzhalter 30"/>
          <p:cNvSpPr>
            <a:spLocks noGrp="1"/>
          </p:cNvSpPr>
          <p:nvPr>
            <p:ph type="body" sz="quarter" idx="12" hasCustomPrompt="1"/>
          </p:nvPr>
        </p:nvSpPr>
        <p:spPr>
          <a:xfrm>
            <a:off x="5965032" y="352652"/>
            <a:ext cx="2839641" cy="215444"/>
          </a:xfrm>
        </p:spPr>
        <p:txBody>
          <a:bodyPr vert="horz"/>
          <a:lstStyle>
            <a:lvl1pPr algn="r">
              <a:defRPr sz="1400" baseline="0">
                <a:solidFill>
                  <a:srgbClr val="7F7F7F"/>
                </a:solidFill>
                <a:latin typeface="Calibri"/>
                <a:cs typeface="Calibri"/>
              </a:defRPr>
            </a:lvl1pPr>
          </a:lstStyle>
          <a:p>
            <a:pPr lvl="0"/>
            <a:r>
              <a:rPr lang="de-DE" dirty="0"/>
              <a:t>Institut/Zentrum für</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Bild 9"/>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85" y="12349"/>
            <a:ext cx="9135429" cy="6833301"/>
          </a:xfrm>
          <a:prstGeom prst="rect">
            <a:avLst/>
          </a:prstGeom>
        </p:spPr>
      </p:pic>
      <p:sp>
        <p:nvSpPr>
          <p:cNvPr id="2" name="Holder 2"/>
          <p:cNvSpPr>
            <a:spLocks noGrp="1"/>
          </p:cNvSpPr>
          <p:nvPr>
            <p:ph type="title"/>
          </p:nvPr>
        </p:nvSpPr>
        <p:spPr>
          <a:xfrm>
            <a:off x="760362" y="1318348"/>
            <a:ext cx="7623279" cy="461665"/>
          </a:xfrm>
          <a:prstGeom prst="rect">
            <a:avLst/>
          </a:prstGeom>
        </p:spPr>
        <p:txBody>
          <a:bodyPr wrap="square" lIns="0" tIns="0" rIns="0" bIns="0">
            <a:spAutoFit/>
          </a:bodyPr>
          <a:lstStyle>
            <a:lvl1pPr>
              <a:defRPr sz="3000" b="0" i="0">
                <a:solidFill>
                  <a:schemeClr val="bg1"/>
                </a:solidFill>
                <a:latin typeface="DINPro"/>
                <a:cs typeface="DINPro"/>
              </a:defRPr>
            </a:lvl1pPr>
          </a:lstStyle>
          <a:p>
            <a:endParaRPr/>
          </a:p>
        </p:txBody>
      </p:sp>
      <p:sp>
        <p:nvSpPr>
          <p:cNvPr id="3" name="Holder 3"/>
          <p:cNvSpPr>
            <a:spLocks noGrp="1"/>
          </p:cNvSpPr>
          <p:nvPr>
            <p:ph type="body" idx="1"/>
          </p:nvPr>
        </p:nvSpPr>
        <p:spPr>
          <a:xfrm>
            <a:off x="2310558" y="2317183"/>
            <a:ext cx="4522887" cy="276999"/>
          </a:xfrm>
          <a:prstGeom prst="rect">
            <a:avLst/>
          </a:prstGeom>
        </p:spPr>
        <p:txBody>
          <a:bodyPr wrap="square" lIns="0" tIns="0" rIns="0" bIns="0">
            <a:spAutoFit/>
          </a:bodyPr>
          <a:lstStyle>
            <a:lvl1pPr>
              <a:defRPr sz="1800" b="0" i="0">
                <a:solidFill>
                  <a:srgbClr val="575756"/>
                </a:solidFill>
                <a:latin typeface="DINPro"/>
                <a:cs typeface="DINPro"/>
              </a:defRPr>
            </a:lvl1pPr>
          </a:lstStyle>
          <a:p>
            <a:endParaRPr dirty="0"/>
          </a:p>
        </p:txBody>
      </p:sp>
      <p:sp>
        <p:nvSpPr>
          <p:cNvPr id="7" name="Holder 4"/>
          <p:cNvSpPr>
            <a:spLocks noGrp="1"/>
          </p:cNvSpPr>
          <p:nvPr>
            <p:ph type="ftr" sz="quarter" idx="3"/>
          </p:nvPr>
        </p:nvSpPr>
        <p:spPr>
          <a:xfrm>
            <a:off x="1732359" y="6502956"/>
            <a:ext cx="6054328" cy="194310"/>
          </a:xfrm>
          <a:prstGeom prst="rect">
            <a:avLst/>
          </a:prstGeom>
        </p:spPr>
        <p:txBody>
          <a:bodyPr lIns="0" tIns="0" rIns="0" bIns="0"/>
          <a:lstStyle>
            <a:lvl1pPr algn="ctr">
              <a:defRPr sz="1031">
                <a:solidFill>
                  <a:srgbClr val="17375E"/>
                </a:solidFill>
              </a:defRPr>
            </a:lvl1pPr>
          </a:lstStyle>
          <a:p>
            <a:r>
              <a:rPr lang="de-DE" dirty="0"/>
              <a:t>Georg-August-Universität Göttingen</a:t>
            </a:r>
          </a:p>
        </p:txBody>
      </p:sp>
      <p:sp>
        <p:nvSpPr>
          <p:cNvPr id="8" name="Holder 5"/>
          <p:cNvSpPr>
            <a:spLocks noGrp="1"/>
          </p:cNvSpPr>
          <p:nvPr>
            <p:ph type="dt" sz="half" idx="2"/>
          </p:nvPr>
        </p:nvSpPr>
        <p:spPr>
          <a:xfrm>
            <a:off x="218599" y="6500812"/>
            <a:ext cx="1031558" cy="196454"/>
          </a:xfrm>
          <a:prstGeom prst="rect">
            <a:avLst/>
          </a:prstGeom>
        </p:spPr>
        <p:txBody>
          <a:bodyPr lIns="0" tIns="0" rIns="0" bIns="0"/>
          <a:lstStyle>
            <a:lvl1pPr algn="l">
              <a:defRPr sz="1031">
                <a:solidFill>
                  <a:schemeClr val="tx1">
                    <a:tint val="75000"/>
                  </a:schemeClr>
                </a:solidFill>
              </a:defRPr>
            </a:lvl1pPr>
          </a:lstStyle>
          <a:p>
            <a:fld id="{C8A51442-76F6-0047-9EC6-9C35C6FEA6B1}" type="datetime1">
              <a:rPr lang="de-DE" smtClean="0"/>
              <a:pPr/>
              <a:t>17.09.2022</a:t>
            </a:fld>
            <a:endParaRPr lang="en-US" dirty="0"/>
          </a:p>
        </p:txBody>
      </p:sp>
      <p:sp>
        <p:nvSpPr>
          <p:cNvPr id="9" name="Holder 6"/>
          <p:cNvSpPr>
            <a:spLocks noGrp="1"/>
          </p:cNvSpPr>
          <p:nvPr>
            <p:ph type="sldNum" sz="quarter" idx="4"/>
          </p:nvPr>
        </p:nvSpPr>
        <p:spPr>
          <a:xfrm>
            <a:off x="8322470" y="6526032"/>
            <a:ext cx="602933" cy="171233"/>
          </a:xfrm>
          <a:prstGeom prst="rect">
            <a:avLst/>
          </a:prstGeom>
        </p:spPr>
        <p:txBody>
          <a:bodyPr lIns="0" tIns="0" rIns="0" bIns="0"/>
          <a:lstStyle>
            <a:lvl1pPr algn="r">
              <a:defRPr sz="1031">
                <a:solidFill>
                  <a:schemeClr val="tx1">
                    <a:tint val="75000"/>
                  </a:schemeClr>
                </a:solidFill>
              </a:defRPr>
            </a:lvl1pPr>
          </a:lstStyle>
          <a:p>
            <a:fld id="{B6F15528-21DE-4FAA-801E-634DDDAF4B2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Lst>
  <p:hf hdr="0"/>
  <p:txStyles>
    <p:titleStyle>
      <a:lvl1pPr>
        <a:defRPr>
          <a:latin typeface="+mj-lt"/>
          <a:ea typeface="+mj-ea"/>
          <a:cs typeface="+mj-cs"/>
        </a:defRPr>
      </a:lvl1pPr>
    </p:titleStyle>
    <p:bodyStyle>
      <a:lvl1pPr marL="0">
        <a:defRPr>
          <a:latin typeface="+mn-lt"/>
          <a:ea typeface="+mn-ea"/>
          <a:cs typeface="+mn-cs"/>
        </a:defRPr>
      </a:lvl1pPr>
      <a:lvl2pPr marL="314031">
        <a:defRPr>
          <a:latin typeface="+mn-lt"/>
          <a:ea typeface="+mn-ea"/>
          <a:cs typeface="+mn-cs"/>
        </a:defRPr>
      </a:lvl2pPr>
      <a:lvl3pPr marL="628064">
        <a:defRPr>
          <a:latin typeface="+mn-lt"/>
          <a:ea typeface="+mn-ea"/>
          <a:cs typeface="+mn-cs"/>
        </a:defRPr>
      </a:lvl3pPr>
      <a:lvl4pPr marL="942095">
        <a:defRPr>
          <a:latin typeface="+mn-lt"/>
          <a:ea typeface="+mn-ea"/>
          <a:cs typeface="+mn-cs"/>
        </a:defRPr>
      </a:lvl4pPr>
      <a:lvl5pPr marL="1256126">
        <a:defRPr>
          <a:latin typeface="+mn-lt"/>
          <a:ea typeface="+mn-ea"/>
          <a:cs typeface="+mn-cs"/>
        </a:defRPr>
      </a:lvl5pPr>
      <a:lvl6pPr marL="1570159">
        <a:defRPr>
          <a:latin typeface="+mn-lt"/>
          <a:ea typeface="+mn-ea"/>
          <a:cs typeface="+mn-cs"/>
        </a:defRPr>
      </a:lvl6pPr>
      <a:lvl7pPr marL="1884190">
        <a:defRPr>
          <a:latin typeface="+mn-lt"/>
          <a:ea typeface="+mn-ea"/>
          <a:cs typeface="+mn-cs"/>
        </a:defRPr>
      </a:lvl7pPr>
      <a:lvl8pPr marL="2198221">
        <a:defRPr>
          <a:latin typeface="+mn-lt"/>
          <a:ea typeface="+mn-ea"/>
          <a:cs typeface="+mn-cs"/>
        </a:defRPr>
      </a:lvl8pPr>
      <a:lvl9pPr marL="2512254">
        <a:defRPr>
          <a:latin typeface="+mn-lt"/>
          <a:ea typeface="+mn-ea"/>
          <a:cs typeface="+mn-cs"/>
        </a:defRPr>
      </a:lvl9pPr>
    </p:bodyStyle>
    <p:otherStyle>
      <a:lvl1pPr marL="0">
        <a:defRPr>
          <a:latin typeface="+mn-lt"/>
          <a:ea typeface="+mn-ea"/>
          <a:cs typeface="+mn-cs"/>
        </a:defRPr>
      </a:lvl1pPr>
      <a:lvl2pPr marL="314031">
        <a:defRPr>
          <a:latin typeface="+mn-lt"/>
          <a:ea typeface="+mn-ea"/>
          <a:cs typeface="+mn-cs"/>
        </a:defRPr>
      </a:lvl2pPr>
      <a:lvl3pPr marL="628064">
        <a:defRPr>
          <a:latin typeface="+mn-lt"/>
          <a:ea typeface="+mn-ea"/>
          <a:cs typeface="+mn-cs"/>
        </a:defRPr>
      </a:lvl3pPr>
      <a:lvl4pPr marL="942095">
        <a:defRPr>
          <a:latin typeface="+mn-lt"/>
          <a:ea typeface="+mn-ea"/>
          <a:cs typeface="+mn-cs"/>
        </a:defRPr>
      </a:lvl4pPr>
      <a:lvl5pPr marL="1256126">
        <a:defRPr>
          <a:latin typeface="+mn-lt"/>
          <a:ea typeface="+mn-ea"/>
          <a:cs typeface="+mn-cs"/>
        </a:defRPr>
      </a:lvl5pPr>
      <a:lvl6pPr marL="1570159">
        <a:defRPr>
          <a:latin typeface="+mn-lt"/>
          <a:ea typeface="+mn-ea"/>
          <a:cs typeface="+mn-cs"/>
        </a:defRPr>
      </a:lvl6pPr>
      <a:lvl7pPr marL="1884190">
        <a:defRPr>
          <a:latin typeface="+mn-lt"/>
          <a:ea typeface="+mn-ea"/>
          <a:cs typeface="+mn-cs"/>
        </a:defRPr>
      </a:lvl7pPr>
      <a:lvl8pPr marL="2198221">
        <a:defRPr>
          <a:latin typeface="+mn-lt"/>
          <a:ea typeface="+mn-ea"/>
          <a:cs typeface="+mn-cs"/>
        </a:defRPr>
      </a:lvl8pPr>
      <a:lvl9pPr marL="251225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s.hp.com/omnicept/blog/hp-labs-cognitive-load?language=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ww.media.mit.edu/posts/gale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martdnsproxy.com/news/vpn/vr-and-ar-security-and-privacy-risks-for-2022-514.asp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vr.tobii.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voicesofvr.com/988-defining-biometric-psychography-to-fill-gaps-in-privacy-law-to-cover-xr-data-brittan-hellers-human-rights-perspectiv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ensoriumxr.com/articles/what-is-extended-reality" TargetMode="External"/><Relationship Id="rId7" Type="http://schemas.openxmlformats.org/officeDocument/2006/relationships/hyperlink" Target="https://voicesofvr.com/988-defining-biometric-psychography-to-fill-gaps-in-privacy-law-to-cover-xr-data-brittan-hellers-human-rights-perspectiv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media.mit.edu/posts/galea/" TargetMode="External"/><Relationship Id="rId5" Type="http://schemas.openxmlformats.org/officeDocument/2006/relationships/hyperlink" Target="https://developers.hp.com/omnicept/blog/hp-labs-cognitive-load?language=it" TargetMode="External"/><Relationship Id="rId4" Type="http://schemas.openxmlformats.org/officeDocument/2006/relationships/hyperlink" Target="https://www.hp.com/us-en/vr/reverb-g2-vr-headset-omnicept-edition.html#tab=softwa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ensoriumxr.com/articles/what-is-extended-real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patial.io/create-an-avata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hyperlink" Target="https://www.hp.com/us-en/vr/reverb-g2-vr-headset-omnicept-edition.html#tab=software" TargetMode="External"/><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u.usatoday.com/story/tech/news/2016/05/02/new-mouse-vr-could-your-eyes/83716986/"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roadtovr.com/full-body-vr-tracking-controller-cameras-standalone-headset-research/" TargetMode="External"/><Relationship Id="rId4" Type="http://schemas.openxmlformats.org/officeDocument/2006/relationships/hyperlink" Target="https://skarredghost.com/2021/02/12/openbci-galea-valve-index-bci/"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6683" y="3212976"/>
            <a:ext cx="7623279" cy="648071"/>
          </a:xfrm>
        </p:spPr>
        <p:txBody>
          <a:bodyPr/>
          <a:lstStyle/>
          <a:p>
            <a:r>
              <a:rPr lang="de-DE" sz="3600" dirty="0">
                <a:latin typeface="Times New Roman" panose="02020603050405020304" pitchFamily="18" charset="0"/>
                <a:cs typeface="Times New Roman" panose="02020603050405020304" pitchFamily="18" charset="0"/>
              </a:rPr>
              <a:t>Usable Privacy for Biometric Data in XR</a:t>
            </a:r>
          </a:p>
        </p:txBody>
      </p:sp>
      <p:sp>
        <p:nvSpPr>
          <p:cNvPr id="3" name="Textplatzhalter 2"/>
          <p:cNvSpPr>
            <a:spLocks noGrp="1"/>
          </p:cNvSpPr>
          <p:nvPr>
            <p:ph type="body" idx="1"/>
          </p:nvPr>
        </p:nvSpPr>
        <p:spPr>
          <a:xfrm>
            <a:off x="660797" y="2852936"/>
            <a:ext cx="5786438" cy="430887"/>
          </a:xfrm>
        </p:spPr>
        <p:txBody>
          <a:bodyPr/>
          <a:lstStyle/>
          <a:p>
            <a:r>
              <a:rPr lang="de-DE" dirty="0">
                <a:latin typeface="Times New Roman" panose="02020603050405020304" pitchFamily="18" charset="0"/>
                <a:cs typeface="Times New Roman" panose="02020603050405020304" pitchFamily="18" charset="0"/>
              </a:rPr>
              <a:t>Usable Security And Privacy</a:t>
            </a:r>
          </a:p>
        </p:txBody>
      </p:sp>
      <p:sp>
        <p:nvSpPr>
          <p:cNvPr id="4" name="Textplatzhalter 3"/>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
        <p:nvSpPr>
          <p:cNvPr id="5" name="Untertitel 4"/>
          <p:cNvSpPr>
            <a:spLocks noGrp="1"/>
          </p:cNvSpPr>
          <p:nvPr>
            <p:ph type="subTitle" idx="4"/>
          </p:nvPr>
        </p:nvSpPr>
        <p:spPr>
          <a:xfrm>
            <a:off x="668485" y="4396463"/>
            <a:ext cx="6400800" cy="276999"/>
          </a:xfrm>
        </p:spPr>
        <p:txBody>
          <a:bodyPr/>
          <a:lstStyle/>
          <a:p>
            <a:r>
              <a:rPr lang="de-DE" dirty="0">
                <a:latin typeface="Times New Roman" panose="02020603050405020304" pitchFamily="18" charset="0"/>
                <a:cs typeface="Times New Roman" panose="02020603050405020304" pitchFamily="18" charset="0"/>
              </a:rPr>
              <a:t>Sonal Lakhotia</a:t>
            </a:r>
          </a:p>
        </p:txBody>
      </p:sp>
    </p:spTree>
    <p:extLst>
      <p:ext uri="{BB962C8B-B14F-4D97-AF65-F5344CB8AC3E}">
        <p14:creationId xmlns:p14="http://schemas.microsoft.com/office/powerpoint/2010/main" val="241286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615553"/>
          </a:xfrm>
        </p:spPr>
        <p:txBody>
          <a:bodyPr/>
          <a:lstStyle/>
          <a:p>
            <a:r>
              <a:rPr lang="en-US" sz="2000" dirty="0">
                <a:latin typeface="Times New Roman" panose="02020603050405020304" pitchFamily="18" charset="0"/>
                <a:cs typeface="Times New Roman" panose="02020603050405020304" pitchFamily="18" charset="0"/>
              </a:rPr>
              <a:t>Usability of Biometric Data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76993" y="1628801"/>
            <a:ext cx="8582001" cy="4752527"/>
          </a:xfrm>
        </p:spPr>
        <p:txBody>
          <a:bodyPr/>
          <a:lstStyle/>
          <a:p>
            <a:r>
              <a:rPr lang="en-US" sz="1600" dirty="0">
                <a:latin typeface="Times New Roman" panose="02020603050405020304" pitchFamily="18" charset="0"/>
                <a:cs typeface="Times New Roman" panose="02020603050405020304" pitchFamily="18" charset="0"/>
              </a:rPr>
              <a:t>User performance is monitored and virtual experience can be tailored.</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cognitive load is very high, it leads to weak performance as users are mentally overloaded. [6]</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the cognitive load is at optimal levels, users are energized, engaged, and able to complete the task comfortably</a:t>
            </a:r>
            <a:r>
              <a:rPr lang="en-US" sz="800" dirty="0">
                <a:latin typeface="Times New Roman" panose="02020603050405020304" pitchFamily="18" charset="0"/>
                <a:cs typeface="Times New Roman" panose="02020603050405020304" pitchFamily="18" charset="0"/>
              </a:rPr>
              <a:t>[6].</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t>
            </a: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Expertise in a skill is indicated by cognitive load [6]</a:t>
            </a:r>
          </a:p>
          <a:p>
            <a:endParaRPr lang="en-US" sz="9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[6] </a:t>
            </a:r>
            <a:r>
              <a:rPr lang="en-US" sz="800" dirty="0">
                <a:latin typeface="Times New Roman" panose="02020603050405020304" pitchFamily="18" charset="0"/>
                <a:cs typeface="Times New Roman" panose="02020603050405020304" pitchFamily="18" charset="0"/>
                <a:hlinkClick r:id="rId3"/>
              </a:rPr>
              <a:t>https://developers.hp.com/omnicept/blog/hp-labs-cognitive-load?language=it</a:t>
            </a:r>
            <a:endParaRPr lang="en-US" sz="8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10</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8" name="Picture 7">
            <a:extLst>
              <a:ext uri="{FF2B5EF4-FFF2-40B4-BE49-F238E27FC236}">
                <a16:creationId xmlns:a16="http://schemas.microsoft.com/office/drawing/2014/main" id="{B75A6684-D033-73AC-5EEF-2AB81BA72C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13" y="3571730"/>
            <a:ext cx="4608512" cy="2208314"/>
          </a:xfrm>
          <a:prstGeom prst="rect">
            <a:avLst/>
          </a:prstGeom>
        </p:spPr>
      </p:pic>
    </p:spTree>
    <p:extLst>
      <p:ext uri="{BB962C8B-B14F-4D97-AF65-F5344CB8AC3E}">
        <p14:creationId xmlns:p14="http://schemas.microsoft.com/office/powerpoint/2010/main" val="104412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307777"/>
          </a:xfrm>
        </p:spPr>
        <p:txBody>
          <a:bodyPr/>
          <a:lstStyle/>
          <a:p>
            <a:r>
              <a:rPr lang="en-US" sz="2000">
                <a:latin typeface="Times New Roman" panose="02020603050405020304" pitchFamily="18" charset="0"/>
                <a:cs typeface="Times New Roman" panose="02020603050405020304" pitchFamily="18" charset="0"/>
              </a:rPr>
              <a:t>Usability of Biometric Data in XR</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628803"/>
            <a:ext cx="8582001" cy="6247864"/>
          </a:xfrm>
        </p:spPr>
        <p:txBody>
          <a:bodyPr/>
          <a:lstStyle/>
          <a:p>
            <a:r>
              <a:rPr lang="en-US" sz="1600" dirty="0">
                <a:latin typeface="Times New Roman" panose="02020603050405020304" pitchFamily="18" charset="0"/>
                <a:cs typeface="Times New Roman" panose="02020603050405020304" pitchFamily="18" charset="0"/>
              </a:rPr>
              <a:t>XR device, </a:t>
            </a:r>
            <a:r>
              <a:rPr lang="en-US" sz="1600" b="1" dirty="0">
                <a:latin typeface="Times New Roman" panose="02020603050405020304" pitchFamily="18" charset="0"/>
                <a:cs typeface="Times New Roman" panose="02020603050405020304" pitchFamily="18" charset="0"/>
              </a:rPr>
              <a:t>Galea</a:t>
            </a:r>
            <a:r>
              <a:rPr lang="en-US" sz="1600" dirty="0">
                <a:latin typeface="Times New Roman" panose="02020603050405020304" pitchFamily="18" charset="0"/>
                <a:cs typeface="Times New Roman" panose="02020603050405020304" pitchFamily="18" charset="0"/>
              </a:rPr>
              <a:t>, interprets </a:t>
            </a:r>
            <a:r>
              <a:rPr lang="en-US" sz="1600" b="1" dirty="0">
                <a:latin typeface="Times New Roman" panose="02020603050405020304" pitchFamily="18" charset="0"/>
                <a:cs typeface="Times New Roman" panose="02020603050405020304" pitchFamily="18" charset="0"/>
              </a:rPr>
              <a:t>Electromyogram</a:t>
            </a:r>
            <a:r>
              <a:rPr lang="en-US" sz="1600" dirty="0">
                <a:latin typeface="Times New Roman" panose="02020603050405020304" pitchFamily="18" charset="0"/>
                <a:cs typeface="Times New Roman" panose="02020603050405020304" pitchFamily="18" charset="0"/>
              </a:rPr>
              <a:t> (EMG), </a:t>
            </a:r>
            <a:r>
              <a:rPr lang="en-US" sz="1600" b="1" dirty="0">
                <a:latin typeface="Times New Roman" panose="02020603050405020304" pitchFamily="18" charset="0"/>
                <a:cs typeface="Times New Roman" panose="02020603050405020304" pitchFamily="18" charset="0"/>
              </a:rPr>
              <a:t>Electrooculogram</a:t>
            </a:r>
            <a:r>
              <a:rPr lang="en-US" sz="1600" dirty="0">
                <a:latin typeface="Times New Roman" panose="02020603050405020304" pitchFamily="18" charset="0"/>
                <a:cs typeface="Times New Roman" panose="02020603050405020304" pitchFamily="18" charset="0"/>
              </a:rPr>
              <a:t> (EOG), physiological signals (</a:t>
            </a:r>
            <a:r>
              <a:rPr lang="en-US" sz="1600" b="1" dirty="0">
                <a:latin typeface="Times New Roman" panose="02020603050405020304" pitchFamily="18" charset="0"/>
                <a:cs typeface="Times New Roman" panose="02020603050405020304" pitchFamily="18" charset="0"/>
              </a:rPr>
              <a:t>Electroencephalogram</a:t>
            </a:r>
            <a:r>
              <a:rPr lang="en-US" sz="1600" dirty="0">
                <a:latin typeface="Times New Roman" panose="02020603050405020304" pitchFamily="18" charset="0"/>
                <a:cs typeface="Times New Roman" panose="02020603050405020304" pitchFamily="18" charset="0"/>
              </a:rPr>
              <a:t> (EEG), </a:t>
            </a:r>
            <a:r>
              <a:rPr lang="en-US" sz="1600" b="1" dirty="0">
                <a:latin typeface="Times New Roman" panose="02020603050405020304" pitchFamily="18" charset="0"/>
                <a:cs typeface="Times New Roman" panose="02020603050405020304" pitchFamily="18" charset="0"/>
              </a:rPr>
              <a:t>Heart Rate </a:t>
            </a:r>
            <a:r>
              <a:rPr lang="en-US" sz="1600" dirty="0">
                <a:latin typeface="Times New Roman" panose="02020603050405020304" pitchFamily="18" charset="0"/>
                <a:cs typeface="Times New Roman" panose="02020603050405020304" pitchFamily="18" charset="0"/>
              </a:rPr>
              <a:t>(HR), </a:t>
            </a:r>
            <a:r>
              <a:rPr lang="en-US" sz="1600" b="1" dirty="0">
                <a:latin typeface="Times New Roman" panose="02020603050405020304" pitchFamily="18" charset="0"/>
                <a:cs typeface="Times New Roman" panose="02020603050405020304" pitchFamily="18" charset="0"/>
              </a:rPr>
              <a:t>Electrodermal Activity</a:t>
            </a:r>
            <a:r>
              <a:rPr lang="en-US" sz="1600" dirty="0">
                <a:latin typeface="Times New Roman" panose="02020603050405020304" pitchFamily="18" charset="0"/>
                <a:cs typeface="Times New Roman" panose="02020603050405020304" pitchFamily="18" charset="0"/>
              </a:rPr>
              <a:t> (EDA) in real-time and uses them to develop personalized, novel interactions, as well as evaluates virtual experiences. For example, bringing facial expressions to digital avatars</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Galea, a tool at the intersection of VR and neuroscience </a:t>
            </a:r>
            <a:r>
              <a:rPr lang="en-US" sz="800" dirty="0">
                <a:latin typeface="Times New Roman" panose="02020603050405020304" pitchFamily="18" charset="0"/>
                <a:cs typeface="Times New Roman" panose="02020603050405020304" pitchFamily="18" charset="0"/>
              </a:rPr>
              <a:t> [7]</a:t>
            </a:r>
          </a:p>
          <a:p>
            <a:endParaRPr lang="en-US" sz="800"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 [7]  Bernal, G.(2021, April 15). Developing Galea: An open-source tool at the intersection of VR and neuroscience   </a:t>
            </a:r>
            <a:r>
              <a:rPr lang="en-US" sz="800" dirty="0">
                <a:latin typeface="Times New Roman" panose="02020603050405020304" pitchFamily="18" charset="0"/>
                <a:cs typeface="Times New Roman" panose="02020603050405020304" pitchFamily="18" charset="0"/>
                <a:hlinkClick r:id="rId3"/>
              </a:rPr>
              <a:t>https://www.media.mit.edu/posts/galea/</a:t>
            </a:r>
            <a:endParaRPr lang="en-US" sz="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11</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5D5290D9-CBC2-4A4A-F63C-A1FB57D4F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2852936"/>
            <a:ext cx="6768752" cy="2468475"/>
          </a:xfrm>
          <a:prstGeom prst="rect">
            <a:avLst/>
          </a:prstGeom>
        </p:spPr>
      </p:pic>
    </p:spTree>
    <p:extLst>
      <p:ext uri="{BB962C8B-B14F-4D97-AF65-F5344CB8AC3E}">
        <p14:creationId xmlns:p14="http://schemas.microsoft.com/office/powerpoint/2010/main" val="2579514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615553"/>
          </a:xfrm>
        </p:spPr>
        <p:txBody>
          <a:bodyPr/>
          <a:lstStyle/>
          <a:p>
            <a:r>
              <a:rPr lang="en-US" sz="2000" dirty="0">
                <a:latin typeface="Times New Roman" panose="02020603050405020304" pitchFamily="18" charset="0"/>
                <a:cs typeface="Times New Roman" panose="02020603050405020304" pitchFamily="18" charset="0"/>
              </a:rPr>
              <a:t>Biometrically Inferred Data and User Privacy</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63197" y="1549208"/>
            <a:ext cx="7868745" cy="9371796"/>
          </a:xfrm>
        </p:spPr>
        <p:txBody>
          <a:bodyPr/>
          <a:lstStyle/>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BID is a collection of data generated from behavioral, physical, and psychological biometrics.</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 location, behavioral characteristics, and psychographics can be determined.</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t>
            </a:r>
          </a:p>
          <a:p>
            <a:r>
              <a:rPr lang="en-US" sz="900" dirty="0">
                <a:latin typeface="Times New Roman" panose="02020603050405020304" pitchFamily="18" charset="0"/>
                <a:cs typeface="Times New Roman" panose="02020603050405020304" pitchFamily="18" charset="0"/>
              </a:rPr>
              <a:t>                                                                        User Contexts that can be determined using biometric data</a:t>
            </a:r>
          </a:p>
          <a:p>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XR developers and businesses might use user-specific data to improve their products.</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 privacy may be jeopardized if data is stored in XR devices.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12</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11" name="Picture 10">
            <a:extLst>
              <a:ext uri="{FF2B5EF4-FFF2-40B4-BE49-F238E27FC236}">
                <a16:creationId xmlns:a16="http://schemas.microsoft.com/office/drawing/2014/main" id="{E353358A-2192-41B1-50F9-AB073C961B5F}"/>
              </a:ext>
            </a:extLst>
          </p:cNvPr>
          <p:cNvPicPr>
            <a:picLocks noChangeAspect="1"/>
          </p:cNvPicPr>
          <p:nvPr/>
        </p:nvPicPr>
        <p:blipFill>
          <a:blip r:embed="rId3"/>
          <a:stretch>
            <a:fillRect/>
          </a:stretch>
        </p:blipFill>
        <p:spPr>
          <a:xfrm>
            <a:off x="1732360" y="3068961"/>
            <a:ext cx="4232672" cy="1872207"/>
          </a:xfrm>
          <a:prstGeom prst="rect">
            <a:avLst/>
          </a:prstGeom>
        </p:spPr>
      </p:pic>
    </p:spTree>
    <p:extLst>
      <p:ext uri="{BB962C8B-B14F-4D97-AF65-F5344CB8AC3E}">
        <p14:creationId xmlns:p14="http://schemas.microsoft.com/office/powerpoint/2010/main" val="359579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980729"/>
            <a:ext cx="7888541" cy="615553"/>
          </a:xfrm>
        </p:spPr>
        <p:txBody>
          <a:bodyPr/>
          <a:lstStyle/>
          <a:p>
            <a:r>
              <a:rPr lang="en-US" sz="2000" dirty="0">
                <a:latin typeface="Times New Roman" panose="02020603050405020304" pitchFamily="18" charset="0"/>
                <a:cs typeface="Times New Roman" panose="02020603050405020304" pitchFamily="18" charset="0"/>
              </a:rPr>
              <a:t>Privacy Concerns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628803"/>
            <a:ext cx="8582001" cy="9110186"/>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Biometrically inferred data through eye tracking can reveal a lot of personal information [8]</a:t>
            </a:r>
          </a:p>
          <a:p>
            <a:endParaRPr lang="en-US" sz="12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[8] J. L. Kroger, O. H.-M. Lutz, and F. Muller, “What does your gaze ¨reveal about you? on the privacy implications of eye tracking,” in IFIP International Summer School on Privacy and Identity Management. Springer, 2019, pp. 226–241</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13</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8" name="Picture 7">
            <a:extLst>
              <a:ext uri="{FF2B5EF4-FFF2-40B4-BE49-F238E27FC236}">
                <a16:creationId xmlns:a16="http://schemas.microsoft.com/office/drawing/2014/main" id="{1F2929FF-7766-6CC5-47CE-83A96C271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484788"/>
            <a:ext cx="7344815" cy="4170759"/>
          </a:xfrm>
          <a:prstGeom prst="rect">
            <a:avLst/>
          </a:prstGeom>
        </p:spPr>
      </p:pic>
    </p:spTree>
    <p:extLst>
      <p:ext uri="{BB962C8B-B14F-4D97-AF65-F5344CB8AC3E}">
        <p14:creationId xmlns:p14="http://schemas.microsoft.com/office/powerpoint/2010/main" val="125517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980729"/>
            <a:ext cx="7888541" cy="615553"/>
          </a:xfrm>
        </p:spPr>
        <p:txBody>
          <a:bodyPr/>
          <a:lstStyle/>
          <a:p>
            <a:r>
              <a:rPr lang="en-US" sz="2000" dirty="0">
                <a:latin typeface="Times New Roman" panose="02020603050405020304" pitchFamily="18" charset="0"/>
                <a:cs typeface="Times New Roman" panose="02020603050405020304" pitchFamily="18" charset="0"/>
              </a:rPr>
              <a:t>Privacy Concerns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628803"/>
            <a:ext cx="8582001" cy="8648521"/>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Galea provides insight into the user’s various behavioral and psychological aspects.[7]</a:t>
            </a:r>
          </a:p>
          <a:p>
            <a:endParaRPr lang="en-US" sz="12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[7]  Bernal, G.(2021, April 15). Developing Galea: An open-source tool at the intersection of VR and neuroscience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14</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10" name="Picture 9">
            <a:extLst>
              <a:ext uri="{FF2B5EF4-FFF2-40B4-BE49-F238E27FC236}">
                <a16:creationId xmlns:a16="http://schemas.microsoft.com/office/drawing/2014/main" id="{4F7CD2FD-0F3F-4B65-CC26-133B54E00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00" y="1340768"/>
            <a:ext cx="8582001" cy="4314780"/>
          </a:xfrm>
          <a:prstGeom prst="rect">
            <a:avLst/>
          </a:prstGeom>
        </p:spPr>
      </p:pic>
    </p:spTree>
    <p:extLst>
      <p:ext uri="{BB962C8B-B14F-4D97-AF65-F5344CB8AC3E}">
        <p14:creationId xmlns:p14="http://schemas.microsoft.com/office/powerpoint/2010/main" val="16197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980729"/>
            <a:ext cx="7888541" cy="615553"/>
          </a:xfrm>
        </p:spPr>
        <p:txBody>
          <a:bodyPr/>
          <a:lstStyle/>
          <a:p>
            <a:r>
              <a:rPr lang="en-US" sz="2000" dirty="0">
                <a:latin typeface="Times New Roman" panose="02020603050405020304" pitchFamily="18" charset="0"/>
                <a:cs typeface="Times New Roman" panose="02020603050405020304" pitchFamily="18" charset="0"/>
              </a:rPr>
              <a:t>Privacy Concerns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71"/>
            <a:ext cx="8582000" cy="11203067"/>
          </a:xfrm>
        </p:spPr>
        <p:txBody>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hlinkClick r:id="rId3"/>
              </a:rPr>
              <a:t>  </a:t>
            </a:r>
          </a:p>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Privacy Risks</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Eye Tracking for Virtual Avatar</a:t>
            </a: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an immersive XR experience, sensitive personal information is unconsciously collected.</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Third parties can model a digital twin in the virtual environment.</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someone gets access to a digital twin, they might access the physical asset too, causing damage.</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restricts navigating virtual environments in anonymity.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15</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11" name="Picture 10">
            <a:extLst>
              <a:ext uri="{FF2B5EF4-FFF2-40B4-BE49-F238E27FC236}">
                <a16:creationId xmlns:a16="http://schemas.microsoft.com/office/drawing/2014/main" id="{8ABA712E-B03B-F397-BC87-E4929FFF3593}"/>
              </a:ext>
            </a:extLst>
          </p:cNvPr>
          <p:cNvPicPr>
            <a:picLocks noChangeAspect="1"/>
          </p:cNvPicPr>
          <p:nvPr/>
        </p:nvPicPr>
        <p:blipFill>
          <a:blip r:embed="rId5"/>
          <a:stretch>
            <a:fillRect/>
          </a:stretch>
        </p:blipFill>
        <p:spPr>
          <a:xfrm>
            <a:off x="897167" y="1596282"/>
            <a:ext cx="4178889" cy="2201320"/>
          </a:xfrm>
          <a:prstGeom prst="rect">
            <a:avLst/>
          </a:prstGeom>
        </p:spPr>
      </p:pic>
      <p:pic>
        <p:nvPicPr>
          <p:cNvPr id="13" name="Picture 12">
            <a:extLst>
              <a:ext uri="{FF2B5EF4-FFF2-40B4-BE49-F238E27FC236}">
                <a16:creationId xmlns:a16="http://schemas.microsoft.com/office/drawing/2014/main" id="{78E0F227-1548-8357-F839-582BB424F73F}"/>
              </a:ext>
            </a:extLst>
          </p:cNvPr>
          <p:cNvPicPr>
            <a:picLocks noChangeAspect="1"/>
          </p:cNvPicPr>
          <p:nvPr/>
        </p:nvPicPr>
        <p:blipFill>
          <a:blip r:embed="rId6"/>
          <a:stretch>
            <a:fillRect/>
          </a:stretch>
        </p:blipFill>
        <p:spPr>
          <a:xfrm>
            <a:off x="5644157" y="1596282"/>
            <a:ext cx="2616655" cy="2110543"/>
          </a:xfrm>
          <a:prstGeom prst="rect">
            <a:avLst/>
          </a:prstGeom>
        </p:spPr>
      </p:pic>
    </p:spTree>
    <p:extLst>
      <p:ext uri="{BB962C8B-B14F-4D97-AF65-F5344CB8AC3E}">
        <p14:creationId xmlns:p14="http://schemas.microsoft.com/office/powerpoint/2010/main" val="203643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430887"/>
          </a:xfrm>
        </p:spPr>
        <p:txBody>
          <a:bodyPr/>
          <a:lstStyle/>
          <a:p>
            <a:r>
              <a:rPr lang="en-US" sz="2000" dirty="0">
                <a:latin typeface="Times New Roman" panose="02020603050405020304" pitchFamily="18" charset="0"/>
                <a:cs typeface="Times New Roman" panose="02020603050405020304" pitchFamily="18" charset="0"/>
              </a:rPr>
              <a:t>Regulations for User Privacy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261047" cy="4968551"/>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General Data Protection Regulation (GDPR) aims to empower data privacy for all users in the EU </a:t>
            </a:r>
            <a:r>
              <a:rPr lang="en-US" sz="900" dirty="0">
                <a:latin typeface="Times New Roman" panose="02020603050405020304" pitchFamily="18" charset="0"/>
                <a:cs typeface="Times New Roman" panose="02020603050405020304" pitchFamily="18" charset="0"/>
              </a:rPr>
              <a:t>[9]</a:t>
            </a:r>
            <a:r>
              <a:rPr lang="en-US" sz="1600" dirty="0">
                <a:latin typeface="Times New Roman" panose="02020603050405020304" pitchFamily="18" charset="0"/>
                <a:cs typeface="Times New Roman" panose="02020603050405020304" pitchFamily="18" charset="0"/>
              </a:rPr>
              <a:t>. Regulations for collecting biometric data as per the GDPR framework impose the following:</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processing is only lawful if the interested party authorizes the personal data for one or more declared purposes</a:t>
            </a: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 </a:t>
            </a:r>
            <a:r>
              <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[9]</a:t>
            </a: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user consents to use personal details in the contract and if it is not necessary for the performance of the contract, the consent is not considered freely given</a:t>
            </a: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 </a:t>
            </a:r>
            <a:r>
              <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[9]</a:t>
            </a: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a:t>
            </a:r>
          </a:p>
          <a:p>
            <a:endParaRPr lang="en-US" sz="1600" dirty="0">
              <a:solidFill>
                <a:srgbClr val="57575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scope of data processing should be specified exclusively, even if it is by an authority, public body, or the manager</a:t>
            </a:r>
            <a:r>
              <a:rPr lang="en-US" sz="1600" dirty="0">
                <a:solidFill>
                  <a:srgbClr val="575756"/>
                </a:solidFill>
                <a:latin typeface="Times New Roman" panose="02020603050405020304" pitchFamily="18" charset="0"/>
                <a:cs typeface="Times New Roman" panose="02020603050405020304" pitchFamily="18" charset="0"/>
              </a:rPr>
              <a:t> </a:t>
            </a:r>
            <a:r>
              <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[9]</a:t>
            </a: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 </a:t>
            </a:r>
          </a:p>
          <a:p>
            <a:endParaRPr lang="en-US" sz="1600" dirty="0">
              <a:solidFill>
                <a:srgbClr val="57575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All operators must notify the supervisory authority within 72 hours of receiving notification of a personal data breach.</a:t>
            </a:r>
          </a:p>
          <a:p>
            <a:endParaRPr kumimoji="0" lang="en-US" sz="105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900" dirty="0">
              <a:solidFill>
                <a:srgbClr val="575756"/>
              </a:solidFill>
              <a:latin typeface="Times New Roman" panose="02020603050405020304" pitchFamily="18" charset="0"/>
              <a:cs typeface="Times New Roman" panose="02020603050405020304" pitchFamily="18" charset="0"/>
            </a:endParaRPr>
          </a:p>
          <a:p>
            <a:r>
              <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[9]</a:t>
            </a:r>
            <a:r>
              <a:rPr lang="en-US" sz="900" dirty="0"/>
              <a:t> E. K. . A. Bedat. (2018) Virtual reality, augmented reality &amp; biometric data after 2017. [Online]. Available: https://blog.klarislaw.com/vr-ar-virtual-reality-augmented-realitybiometric-data-after-2017-ed-klaris-alexia-bedat-a15e9cb000a1 </a:t>
            </a:r>
            <a:endPar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200" dirty="0">
              <a:solidFill>
                <a:srgbClr val="57575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16</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179373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430887"/>
          </a:xfrm>
        </p:spPr>
        <p:txBody>
          <a:bodyPr/>
          <a:lstStyle/>
          <a:p>
            <a:r>
              <a:rPr lang="en-US" sz="2000" dirty="0">
                <a:latin typeface="Times New Roman" panose="02020603050405020304" pitchFamily="18" charset="0"/>
                <a:cs typeface="Times New Roman" panose="02020603050405020304" pitchFamily="18" charset="0"/>
              </a:rPr>
              <a:t>Regulations for User Privacy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582001" cy="10679847"/>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XRSI Privacy Framework aims to deliver transparent, easy-to-understand solutions that are inclusive while protecting individual privacy by design and default.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includes a modern understanding of identity and respect for the user’s characteristics and </a:t>
            </a:r>
          </a:p>
          <a:p>
            <a:r>
              <a:rPr lang="en-US" sz="1600" dirty="0">
                <a:latin typeface="Times New Roman" panose="02020603050405020304" pitchFamily="18" charset="0"/>
                <a:cs typeface="Times New Roman" panose="02020603050405020304" pitchFamily="18" charset="0"/>
              </a:rPr>
              <a:t>     preferences [10].</a:t>
            </a: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800" dirty="0">
              <a:solidFill>
                <a:srgbClr val="575756"/>
              </a:solidFill>
              <a:latin typeface="Times New Roman" panose="02020603050405020304" pitchFamily="18" charset="0"/>
              <a:cs typeface="Times New Roman" panose="02020603050405020304" pitchFamily="18" charset="0"/>
            </a:endParaRP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XRSI Privacy Framework helps achieve Human-Centric Privacy by design [10]</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kumimoji="0" lang="en-US" sz="9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[10]The initiative, XR Safety. "The XRSI privacy framework." (2020</a:t>
            </a:r>
            <a:r>
              <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a:t>
            </a:r>
          </a:p>
          <a:p>
            <a:pPr marL="285750" indent="-285750">
              <a:buFont typeface="Arial" panose="020B0604020202020204" pitchFamily="34" charset="0"/>
              <a:buChar char="•"/>
            </a:pPr>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17</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B3E2B7B4-87FC-459D-22E0-21070ACB5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290" y="3017091"/>
            <a:ext cx="5069419" cy="2520280"/>
          </a:xfrm>
          <a:prstGeom prst="rect">
            <a:avLst/>
          </a:prstGeom>
        </p:spPr>
      </p:pic>
    </p:spTree>
    <p:extLst>
      <p:ext uri="{BB962C8B-B14F-4D97-AF65-F5344CB8AC3E}">
        <p14:creationId xmlns:p14="http://schemas.microsoft.com/office/powerpoint/2010/main" val="274710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430887"/>
          </a:xfrm>
        </p:spPr>
        <p:txBody>
          <a:bodyPr/>
          <a:lstStyle/>
          <a:p>
            <a:r>
              <a:rPr lang="en-US" sz="2000" dirty="0">
                <a:latin typeface="Times New Roman" panose="02020603050405020304" pitchFamily="18" charset="0"/>
                <a:cs typeface="Times New Roman" panose="02020603050405020304" pitchFamily="18" charset="0"/>
              </a:rPr>
              <a:t>Regulations for User Privacy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582001" cy="13572946"/>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method to safeguard user privacy by preventing the re-identification of users or revealing their gender information is differential privacy </a:t>
            </a:r>
            <a:r>
              <a:rPr lang="en-US" sz="800" dirty="0">
                <a:latin typeface="Times New Roman" panose="02020603050405020304" pitchFamily="18" charset="0"/>
                <a:cs typeface="Times New Roman" panose="02020603050405020304" pitchFamily="18" charset="0"/>
              </a:rPr>
              <a:t>[11].</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Differential privacy prevents third parties, such as companies or hackers, from extracting personal characteristics from eye movements while maintaining the usefulness of data for non-personal data.</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t>
            </a:r>
          </a:p>
          <a:p>
            <a:r>
              <a:rPr lang="en-US" sz="900" dirty="0">
                <a:latin typeface="Times New Roman" panose="02020603050405020304" pitchFamily="18" charset="0"/>
                <a:cs typeface="Times New Roman" panose="02020603050405020304" pitchFamily="18" charset="0"/>
              </a:rPr>
              <a:t>			   Eye tracking using differential Privacy </a:t>
            </a:r>
            <a:r>
              <a:rPr lang="en-US" sz="800" dirty="0">
                <a:latin typeface="Times New Roman" panose="02020603050405020304" pitchFamily="18" charset="0"/>
                <a:cs typeface="Times New Roman" panose="02020603050405020304" pitchFamily="18" charset="0"/>
              </a:rPr>
              <a:t>[11]</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[11] J. Steil, I. Hagestedt, M. X. Huang, and A. Bulling, “Privacy-aware eye tracking using differential privacy,” in Proceedings of the 11th ACM Symposium on Eye Tracking Research &amp; Applications, 2019, pp. 1–9.</a:t>
            </a: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800" dirty="0">
              <a:solidFill>
                <a:srgbClr val="575756"/>
              </a:solidFill>
              <a:latin typeface="Times New Roman" panose="02020603050405020304" pitchFamily="18" charset="0"/>
              <a:cs typeface="Times New Roman" panose="02020603050405020304" pitchFamily="18" charset="0"/>
            </a:endParaRP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18</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24552732-A735-10CE-B65F-58E513D74E68}"/>
              </a:ext>
            </a:extLst>
          </p:cNvPr>
          <p:cNvPicPr>
            <a:picLocks noChangeAspect="1"/>
          </p:cNvPicPr>
          <p:nvPr/>
        </p:nvPicPr>
        <p:blipFill>
          <a:blip r:embed="rId3"/>
          <a:stretch>
            <a:fillRect/>
          </a:stretch>
        </p:blipFill>
        <p:spPr>
          <a:xfrm>
            <a:off x="2915816" y="3068960"/>
            <a:ext cx="3206915" cy="2273417"/>
          </a:xfrm>
          <a:prstGeom prst="rect">
            <a:avLst/>
          </a:prstGeom>
        </p:spPr>
      </p:pic>
    </p:spTree>
    <p:extLst>
      <p:ext uri="{BB962C8B-B14F-4D97-AF65-F5344CB8AC3E}">
        <p14:creationId xmlns:p14="http://schemas.microsoft.com/office/powerpoint/2010/main" val="4185142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615553"/>
          </a:xfrm>
        </p:spPr>
        <p:txBody>
          <a:bodyPr/>
          <a:lstStyle/>
          <a:p>
            <a:r>
              <a:rPr lang="en-US" sz="2000" dirty="0">
                <a:latin typeface="Times New Roman" panose="02020603050405020304" pitchFamily="18" charset="0"/>
                <a:cs typeface="Times New Roman" panose="02020603050405020304" pitchFamily="18" charset="0"/>
              </a:rPr>
              <a:t>Limitations and Future Scope</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582001" cy="14003834"/>
          </a:xfrm>
        </p:spPr>
        <p:txBody>
          <a:bodyPr/>
          <a:lstStyle/>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Even if the tracking data is anonymized by removing the name, raw biometric data can relatively re-identify a user based on their unique movements with ease </a:t>
            </a:r>
            <a:r>
              <a:rPr lang="en-US" sz="8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Additional techniques including secure storage and clear access restrictions are required to anonymize sensitive and biometric-derived data.</a:t>
            </a:r>
          </a:p>
          <a:p>
            <a:pPr marL="285750" indent="-285750">
              <a:buFont typeface="Arial" panose="020B0604020202020204" pitchFamily="34" charset="0"/>
              <a:buChar char="•"/>
            </a:pPr>
            <a:endParaRPr lang="en-US" sz="1600" dirty="0">
              <a:solidFill>
                <a:srgbClr val="575756"/>
              </a:solidFill>
              <a:latin typeface="Times New Roman" panose="02020603050405020304" pitchFamily="18" charset="0"/>
              <a:cs typeface="Times New Roman" panose="02020603050405020304" pitchFamily="18" charset="0"/>
            </a:endParaRPr>
          </a:p>
          <a:p>
            <a:r>
              <a:rPr lang="en-US" sz="1600" dirty="0">
                <a:solidFill>
                  <a:srgbClr val="575756"/>
                </a:solidFill>
                <a:latin typeface="Times New Roman" panose="02020603050405020304" pitchFamily="18" charset="0"/>
                <a:cs typeface="Times New Roman" panose="02020603050405020304" pitchFamily="18" charset="0"/>
              </a:rPr>
              <a:t>XR platforms should try to adopt voluntary proposals such as ”</a:t>
            </a:r>
            <a:r>
              <a:rPr lang="en-US" sz="1600" b="1" dirty="0">
                <a:solidFill>
                  <a:srgbClr val="575756"/>
                </a:solidFill>
                <a:latin typeface="Times New Roman" panose="02020603050405020304" pitchFamily="18" charset="0"/>
                <a:cs typeface="Times New Roman" panose="02020603050405020304" pitchFamily="18" charset="0"/>
              </a:rPr>
              <a:t>Neuro Rights</a:t>
            </a:r>
            <a:r>
              <a:rPr lang="en-US" sz="1600" dirty="0">
                <a:solidFill>
                  <a:srgbClr val="575756"/>
                </a:solidFill>
                <a:latin typeface="Times New Roman" panose="02020603050405020304" pitchFamily="18" charset="0"/>
                <a:cs typeface="Times New Roman" panose="02020603050405020304" pitchFamily="18" charset="0"/>
              </a:rPr>
              <a:t>” to ensure that users’ intellectual privacy is not violated </a:t>
            </a:r>
            <a:r>
              <a:rPr lang="en-US" sz="800" dirty="0">
                <a:solidFill>
                  <a:srgbClr val="575756"/>
                </a:solidFill>
                <a:latin typeface="Times New Roman" panose="02020603050405020304" pitchFamily="18" charset="0"/>
                <a:cs typeface="Times New Roman" panose="02020603050405020304" pitchFamily="18" charset="0"/>
              </a:rPr>
              <a:t>[12]. </a:t>
            </a:r>
            <a:r>
              <a:rPr lang="en-US" sz="1600" dirty="0">
                <a:solidFill>
                  <a:srgbClr val="575756"/>
                </a:solidFill>
                <a:latin typeface="Times New Roman" panose="02020603050405020304" pitchFamily="18" charset="0"/>
                <a:cs typeface="Times New Roman" panose="02020603050405020304" pitchFamily="18" charset="0"/>
              </a:rPr>
              <a:t>They include:</a:t>
            </a:r>
          </a:p>
          <a:p>
            <a:pPr marL="285750" indent="-285750">
              <a:buFont typeface="Arial" panose="020B0604020202020204" pitchFamily="34" charset="0"/>
              <a:buChar char="•"/>
            </a:pPr>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mj-lt"/>
              <a:buAutoNum type="arabicPeriod"/>
            </a:pPr>
            <a:r>
              <a:rPr lang="en-US" sz="1600" dirty="0">
                <a:solidFill>
                  <a:srgbClr val="575756"/>
                </a:solidFill>
                <a:latin typeface="Times New Roman" panose="02020603050405020304" pitchFamily="18" charset="0"/>
                <a:cs typeface="Times New Roman" panose="02020603050405020304" pitchFamily="18" charset="0"/>
              </a:rPr>
              <a:t>The right to identity </a:t>
            </a:r>
          </a:p>
          <a:p>
            <a:pPr lvl="1"/>
            <a:endParaRPr lang="en-US" sz="1600" dirty="0">
              <a:solidFill>
                <a:srgbClr val="575756"/>
              </a:solidFill>
              <a:latin typeface="Times New Roman" panose="02020603050405020304" pitchFamily="18" charset="0"/>
              <a:cs typeface="Times New Roman" panose="02020603050405020304" pitchFamily="18" charset="0"/>
            </a:endParaRPr>
          </a:p>
          <a:p>
            <a:pPr lvl="1"/>
            <a:r>
              <a:rPr lang="en-US" sz="1600" dirty="0">
                <a:solidFill>
                  <a:srgbClr val="575756"/>
                </a:solidFill>
                <a:latin typeface="Times New Roman" panose="02020603050405020304" pitchFamily="18" charset="0"/>
                <a:cs typeface="Times New Roman" panose="02020603050405020304" pitchFamily="18" charset="0"/>
              </a:rPr>
              <a:t>2.    The right to the agency </a:t>
            </a:r>
          </a:p>
          <a:p>
            <a:pPr lvl="1"/>
            <a:endPar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marR="0" lvl="1" defTabSz="914400" eaLnBrk="1" fontAlgn="auto" latinLnBrk="0" hangingPunct="1">
              <a:lnSpc>
                <a:spcPct val="100000"/>
              </a:lnSpc>
              <a:spcBef>
                <a:spcPts val="0"/>
              </a:spcBef>
              <a:spcAft>
                <a:spcPts val="0"/>
              </a:spcAft>
              <a:buClrTx/>
              <a:buSzTx/>
              <a:tabLst/>
              <a:defRPr/>
            </a:pPr>
            <a:r>
              <a:rPr lang="en-US" sz="1600" dirty="0">
                <a:solidFill>
                  <a:srgbClr val="575756"/>
                </a:solidFill>
                <a:latin typeface="Times New Roman" panose="02020603050405020304" pitchFamily="18" charset="0"/>
                <a:cs typeface="Times New Roman" panose="02020603050405020304" pitchFamily="18" charset="0"/>
              </a:rPr>
              <a:t>3.     The right to mental privacy </a:t>
            </a:r>
          </a:p>
          <a:p>
            <a:pPr marR="0" lvl="1" defTabSz="914400" eaLnBrk="1" fontAlgn="auto" latinLnBrk="0" hangingPunct="1">
              <a:lnSpc>
                <a:spcPct val="100000"/>
              </a:lnSpc>
              <a:spcBef>
                <a:spcPts val="0"/>
              </a:spcBef>
              <a:spcAft>
                <a:spcPts val="0"/>
              </a:spcAft>
              <a:buClrTx/>
              <a:buSzTx/>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R="0" lvl="1" defTabSz="914400" eaLnBrk="1" fontAlgn="auto" latinLnBrk="0" hangingPunct="1">
              <a:lnSpc>
                <a:spcPct val="100000"/>
              </a:lnSpc>
              <a:spcBef>
                <a:spcPts val="0"/>
              </a:spcBef>
              <a:spcAft>
                <a:spcPts val="0"/>
              </a:spcAft>
              <a:buClrTx/>
              <a:buSzTx/>
              <a:tabLst/>
              <a:defRPr/>
            </a:pPr>
            <a:r>
              <a:rPr lang="en-US" sz="1600" dirty="0">
                <a:solidFill>
                  <a:srgbClr val="575756"/>
                </a:solidFill>
                <a:latin typeface="Times New Roman" panose="02020603050405020304" pitchFamily="18" charset="0"/>
                <a:cs typeface="Times New Roman" panose="02020603050405020304" pitchFamily="18" charset="0"/>
              </a:rPr>
              <a:t>4.     The right to fair access to mental augmentation </a:t>
            </a:r>
          </a:p>
          <a:p>
            <a:pPr marR="0" lvl="1" defTabSz="914400" eaLnBrk="1" fontAlgn="auto" latinLnBrk="0" hangingPunct="1">
              <a:lnSpc>
                <a:spcPct val="100000"/>
              </a:lnSpc>
              <a:spcBef>
                <a:spcPts val="0"/>
              </a:spcBef>
              <a:spcAft>
                <a:spcPts val="0"/>
              </a:spcAft>
              <a:buClrTx/>
              <a:buSzTx/>
              <a:tabLst/>
              <a:defRPr/>
            </a:pPr>
            <a:endParaRPr kumimoji="0" lang="en-US" sz="16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lvl="1"/>
            <a:r>
              <a:rPr lang="en-US" sz="1600" dirty="0">
                <a:solidFill>
                  <a:srgbClr val="575756"/>
                </a:solidFill>
                <a:latin typeface="Times New Roman" panose="02020603050405020304" pitchFamily="18" charset="0"/>
                <a:cs typeface="Times New Roman" panose="02020603050405020304" pitchFamily="18" charset="0"/>
              </a:rPr>
              <a:t>5.     The right to protection from algorithmic bias </a:t>
            </a:r>
          </a:p>
          <a:p>
            <a:pPr marL="656931" lvl="1" indent="-342900">
              <a:buFont typeface="+mj-lt"/>
              <a:buAutoNum type="arabicPeriod"/>
            </a:pPr>
            <a:endParaRPr lang="en-US" sz="1200" dirty="0">
              <a:solidFill>
                <a:srgbClr val="575756"/>
              </a:solidFill>
              <a:latin typeface="Times New Roman" panose="02020603050405020304" pitchFamily="18" charset="0"/>
              <a:cs typeface="Times New Roman" panose="02020603050405020304" pitchFamily="18" charset="0"/>
            </a:endParaRPr>
          </a:p>
          <a:p>
            <a:r>
              <a:rPr lang="en-US" sz="800" dirty="0">
                <a:solidFill>
                  <a:srgbClr val="575756"/>
                </a:solidFill>
                <a:latin typeface="Times New Roman" panose="02020603050405020304" pitchFamily="18" charset="0"/>
                <a:cs typeface="Times New Roman" panose="02020603050405020304" pitchFamily="18" charset="0"/>
              </a:rPr>
              <a:t>[12] Yuste, R., Genser, J. and Herrmann, S., 2021. It’s time for neuro-rights. Horizons, 18, pp.154-164.</a:t>
            </a:r>
          </a:p>
          <a:p>
            <a:endParaRPr lang="en-US" sz="1800" dirty="0">
              <a:solidFill>
                <a:srgbClr val="57575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575756"/>
              </a:solidFill>
              <a:latin typeface="Times New Roman" panose="02020603050405020304" pitchFamily="18" charset="0"/>
              <a:cs typeface="Times New Roman" panose="02020603050405020304" pitchFamily="18" charset="0"/>
            </a:endParaRP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19</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170637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467544" y="1318347"/>
            <a:ext cx="7816533" cy="430887"/>
          </a:xfrm>
        </p:spPr>
        <p:txBody>
          <a:bodyPr/>
          <a:lstStyle/>
          <a:p>
            <a:r>
              <a:rPr lang="en-US" sz="2800" dirty="0">
                <a:latin typeface="Times New Roman" panose="02020603050405020304" pitchFamily="18" charset="0"/>
                <a:cs typeface="Times New Roman" panose="02020603050405020304" pitchFamily="18" charset="0"/>
              </a:rPr>
              <a:t>Contents</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467544" y="1844824"/>
            <a:ext cx="6059612" cy="4308872"/>
          </a:xfrm>
        </p:spPr>
        <p:txBody>
          <a:bodyPr/>
          <a:lstStyle/>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Introduction to XR</a:t>
            </a:r>
          </a:p>
          <a:p>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Biometric Data and Importance</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Usability of Biometric Data in XR</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Biometrically Inferred Data and User Privacy</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Privacy Concerns in XR</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Regulations for User Privacy in XR</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Limitations and Future Scope</a:t>
            </a:r>
          </a:p>
          <a:p>
            <a:endParaRPr lang="en-IN"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Conclusion</a:t>
            </a:r>
          </a:p>
          <a:p>
            <a:pPr marL="342900" indent="-34290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References</a:t>
            </a: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a:t>Georg-August-Universität Göttingen</a:t>
            </a:r>
            <a:endParaRPr lang="de-DE" dirty="0"/>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2</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388613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615553"/>
          </a:xfrm>
        </p:spPr>
        <p:txBody>
          <a:bodyPr/>
          <a:lstStyle/>
          <a:p>
            <a:r>
              <a:rPr lang="en-US" sz="2000" dirty="0">
                <a:latin typeface="Times New Roman" panose="02020603050405020304" pitchFamily="18" charset="0"/>
                <a:cs typeface="Times New Roman" panose="02020603050405020304" pitchFamily="18" charset="0"/>
              </a:rPr>
              <a:t>Future Scope</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1618" y="1338606"/>
            <a:ext cx="8576140" cy="14327819"/>
          </a:xfrm>
        </p:spPr>
        <p:txBody>
          <a:bodyPr/>
          <a:lstStyle/>
          <a:p>
            <a:pPr lvl="1"/>
            <a:endParaRPr lang="en-US" sz="1600" dirty="0">
              <a:solidFill>
                <a:srgbClr val="575756"/>
              </a:solidFill>
              <a:latin typeface="Times New Roman" panose="02020603050405020304" pitchFamily="18" charset="0"/>
              <a:cs typeface="Times New Roman" panose="02020603050405020304" pitchFamily="18" charset="0"/>
            </a:endParaRPr>
          </a:p>
          <a:p>
            <a:pPr lvl="1"/>
            <a:endParaRPr lang="en-US" sz="1600" dirty="0">
              <a:solidFill>
                <a:srgbClr val="575756"/>
              </a:solidFill>
              <a:latin typeface="Times New Roman" panose="02020603050405020304" pitchFamily="18" charset="0"/>
              <a:cs typeface="Times New Roman" panose="02020603050405020304" pitchFamily="18" charset="0"/>
            </a:endParaRPr>
          </a:p>
          <a:p>
            <a:pPr lvl="1"/>
            <a:r>
              <a:rPr lang="en-US" sz="1600" dirty="0">
                <a:solidFill>
                  <a:srgbClr val="575756"/>
                </a:solidFill>
                <a:latin typeface="Times New Roman" panose="02020603050405020304" pitchFamily="18" charset="0"/>
                <a:cs typeface="Times New Roman" panose="02020603050405020304" pitchFamily="18" charset="0"/>
              </a:rPr>
              <a:t>As the XRSI Privacy Framework continues to evolve, the following topics remain on the future roadmap:</a:t>
            </a:r>
          </a:p>
          <a:p>
            <a:pPr lvl="1"/>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Geolocation and geo privacy.</a:t>
            </a:r>
          </a:p>
          <a:p>
            <a:pPr lvl="1"/>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Standardized semiotic labels for XR.</a:t>
            </a:r>
          </a:p>
          <a:p>
            <a:pPr marL="656931" lvl="1" indent="-342900">
              <a:buFont typeface="Arial" panose="020B0604020202020204" pitchFamily="34" charset="0"/>
              <a:buChar char="•"/>
            </a:pPr>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Adoption and enforcement of the framework</a:t>
            </a:r>
          </a:p>
          <a:p>
            <a:pPr marL="656931" lvl="1" indent="-342900">
              <a:buFont typeface="Arial" panose="020B0604020202020204" pitchFamily="34" charset="0"/>
              <a:buChar char="•"/>
            </a:pPr>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Data protection impact assessment for Spatial Computing and XR.</a:t>
            </a:r>
          </a:p>
          <a:p>
            <a:pPr lvl="1"/>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Analysis of dark patterns and their impact on trust in Spatial Computing and XR.</a:t>
            </a:r>
          </a:p>
          <a:p>
            <a:pPr lvl="1"/>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XR Data Classification Framework.</a:t>
            </a:r>
          </a:p>
          <a:p>
            <a:pPr marL="656931" lvl="1" indent="-342900">
              <a:buFont typeface="Arial" panose="020B0604020202020204" pitchFamily="34" charset="0"/>
              <a:buChar char="•"/>
            </a:pPr>
            <a:endParaRPr lang="en-US" sz="1600" dirty="0">
              <a:solidFill>
                <a:srgbClr val="575756"/>
              </a:solidFill>
              <a:latin typeface="Times New Roman" panose="02020603050405020304" pitchFamily="18" charset="0"/>
              <a:cs typeface="Times New Roman" panose="02020603050405020304" pitchFamily="18" charset="0"/>
            </a:endParaRPr>
          </a:p>
          <a:p>
            <a:pPr marL="656931" lvl="1" indent="-342900">
              <a:buFont typeface="Arial" panose="020B0604020202020204" pitchFamily="34" charset="0"/>
              <a:buChar char="•"/>
            </a:pPr>
            <a:r>
              <a:rPr lang="en-US" sz="1600" dirty="0">
                <a:solidFill>
                  <a:srgbClr val="575756"/>
                </a:solidFill>
                <a:latin typeface="Times New Roman" panose="02020603050405020304" pitchFamily="18" charset="0"/>
                <a:cs typeface="Times New Roman" panose="02020603050405020304" pitchFamily="18" charset="0"/>
              </a:rPr>
              <a:t>Technical standards for informed consent (human readable labeling schema for adoption).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800" dirty="0">
              <a:solidFill>
                <a:srgbClr val="575756"/>
              </a:solidFill>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800" dirty="0">
              <a:solidFill>
                <a:srgbClr val="575756"/>
              </a:solidFill>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[9]The initiative, XR Safety. "The XRSI privacy framework." (2020).</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800" dirty="0">
              <a:solidFill>
                <a:srgbClr val="575756"/>
              </a:solidFill>
              <a:latin typeface="Times New Roman" panose="02020603050405020304" pitchFamily="18" charset="0"/>
              <a:cs typeface="Times New Roman" panose="02020603050405020304" pitchFamily="18" charset="0"/>
            </a:endParaRP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20</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685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615553"/>
          </a:xfrm>
        </p:spPr>
        <p:txBody>
          <a:bodyPr/>
          <a:lstStyle/>
          <a:p>
            <a:r>
              <a:rPr lang="en-US" sz="2000" dirty="0">
                <a:latin typeface="Times New Roman" panose="02020603050405020304" pitchFamily="18" charset="0"/>
                <a:cs typeface="Times New Roman" panose="02020603050405020304" pitchFamily="18" charset="0"/>
              </a:rPr>
              <a:t>Future Scope</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582001" cy="9294852"/>
          </a:xfrm>
        </p:spPr>
        <p:txBody>
          <a:bodyPr/>
          <a:lstStyle/>
          <a:p>
            <a:pPr lvl="1"/>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800" dirty="0">
              <a:solidFill>
                <a:srgbClr val="575756"/>
              </a:solidFill>
              <a:latin typeface="Times New Roman" panose="02020603050405020304" pitchFamily="18" charset="0"/>
              <a:cs typeface="Times New Roman" panose="02020603050405020304" pitchFamily="18" charset="0"/>
            </a:endParaRPr>
          </a:p>
          <a:p>
            <a:endParaRPr kumimoji="0" lang="en-US" sz="1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8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 mechanism to preserve biometric data and mental privacy in the US</a:t>
            </a:r>
            <a:r>
              <a:rPr lang="en-US" sz="800" dirty="0">
                <a:latin typeface="Times New Roman" panose="02020603050405020304" pitchFamily="18" charset="0"/>
                <a:cs typeface="Times New Roman" panose="02020603050405020304" pitchFamily="18" charset="0"/>
              </a:rPr>
              <a:t>[14]</a:t>
            </a:r>
          </a:p>
          <a:p>
            <a:endParaRPr lang="en-US" sz="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t>
            </a:r>
            <a:r>
              <a:rPr lang="en-US" sz="900" dirty="0">
                <a:latin typeface="Times New Roman" panose="02020603050405020304" pitchFamily="18" charset="0"/>
                <a:cs typeface="Times New Roman" panose="02020603050405020304" pitchFamily="18" charset="0"/>
              </a:rPr>
              <a:t>14] </a:t>
            </a:r>
            <a:r>
              <a:rPr lang="en-US" sz="900" dirty="0">
                <a:latin typeface="Times New Roman" panose="02020603050405020304" pitchFamily="18" charset="0"/>
                <a:cs typeface="Times New Roman" panose="02020603050405020304" pitchFamily="18" charset="0"/>
                <a:hlinkClick r:id="rId3"/>
              </a:rPr>
              <a:t>https://voicesofvr.com/988-defining-biometric-psychography-to-fill-gaps-in-privacy-law-to-cover-xr-data-brittan-hellers-human-rights-perspectives/</a:t>
            </a:r>
            <a:endParaRPr lang="en-US" sz="9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21</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48B31C68-8F81-B35D-61BE-19978F885861}"/>
              </a:ext>
            </a:extLst>
          </p:cNvPr>
          <p:cNvPicPr>
            <a:picLocks noChangeAspect="1"/>
          </p:cNvPicPr>
          <p:nvPr/>
        </p:nvPicPr>
        <p:blipFill>
          <a:blip r:embed="rId4"/>
          <a:stretch>
            <a:fillRect/>
          </a:stretch>
        </p:blipFill>
        <p:spPr>
          <a:xfrm>
            <a:off x="1011098" y="1589995"/>
            <a:ext cx="6775589" cy="3960440"/>
          </a:xfrm>
          <a:prstGeom prst="rect">
            <a:avLst/>
          </a:prstGeom>
        </p:spPr>
      </p:pic>
    </p:spTree>
    <p:extLst>
      <p:ext uri="{BB962C8B-B14F-4D97-AF65-F5344CB8AC3E}">
        <p14:creationId xmlns:p14="http://schemas.microsoft.com/office/powerpoint/2010/main" val="305234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615553"/>
          </a:xfrm>
        </p:spPr>
        <p:txBody>
          <a:bodyPr/>
          <a:lstStyle/>
          <a:p>
            <a:r>
              <a:rPr lang="en-US" sz="2000" dirty="0">
                <a:latin typeface="Times New Roman" panose="02020603050405020304" pitchFamily="18" charset="0"/>
                <a:cs typeface="Times New Roman" panose="02020603050405020304" pitchFamily="18" charset="0"/>
              </a:rPr>
              <a:t>Conclusions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0" y="1268760"/>
            <a:ext cx="8582001" cy="8064896"/>
          </a:xfrm>
        </p:spPr>
        <p:txBody>
          <a:bodyPr/>
          <a:lstStyle/>
          <a:p>
            <a:pPr marR="0" lvl="0" defTabSz="914400" eaLnBrk="1" fontAlgn="auto" latinLnBrk="0" hangingPunct="1">
              <a:lnSpc>
                <a:spcPct val="100000"/>
              </a:lnSpc>
              <a:spcBef>
                <a:spcPts val="0"/>
              </a:spcBef>
              <a:spcAft>
                <a:spcPts val="0"/>
              </a:spcAft>
              <a:buClrTx/>
              <a:buSzTx/>
              <a:tabLst/>
              <a:defRPr/>
            </a:pPr>
            <a:endParaRPr lang="en-US" sz="1800" dirty="0">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75756"/>
                </a:solidFill>
                <a:latin typeface="Times New Roman" panose="02020603050405020304" pitchFamily="18" charset="0"/>
                <a:cs typeface="Times New Roman" panose="02020603050405020304" pitchFamily="18" charset="0"/>
              </a:rPr>
              <a:t>AR and VR technologies are not transitory trends that fade. </a:t>
            </a:r>
          </a:p>
          <a:p>
            <a:pPr marR="0" lvl="0" defTabSz="914400" eaLnBrk="1" fontAlgn="auto" latinLnBrk="0" hangingPunct="1">
              <a:lnSpc>
                <a:spcPct val="100000"/>
              </a:lnSpc>
              <a:spcBef>
                <a:spcPts val="0"/>
              </a:spcBef>
              <a:spcAft>
                <a:spcPts val="0"/>
              </a:spcAft>
              <a:buClrTx/>
              <a:buSzTx/>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75756"/>
                </a:solidFill>
                <a:latin typeface="Times New Roman" panose="02020603050405020304" pitchFamily="18" charset="0"/>
                <a:cs typeface="Times New Roman" panose="02020603050405020304" pitchFamily="18" charset="0"/>
              </a:rPr>
              <a:t>Creating user-tailored experiences requires collecting attributes unique to the user to allow real-time customization.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75756"/>
                </a:solidFill>
                <a:latin typeface="Times New Roman" panose="02020603050405020304" pitchFamily="18" charset="0"/>
                <a:cs typeface="Times New Roman" panose="02020603050405020304" pitchFamily="18" charset="0"/>
              </a:rPr>
              <a:t> User biometric data preservation is crucial for every company that creates or develops XR.</a:t>
            </a:r>
          </a:p>
          <a:p>
            <a:pPr marR="0" lvl="0" defTabSz="914400" eaLnBrk="1" fontAlgn="auto" latinLnBrk="0" hangingPunct="1">
              <a:lnSpc>
                <a:spcPct val="100000"/>
              </a:lnSpc>
              <a:spcBef>
                <a:spcPts val="0"/>
              </a:spcBef>
              <a:spcAft>
                <a:spcPts val="0"/>
              </a:spcAft>
              <a:buClrTx/>
              <a:buSzTx/>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75756"/>
                </a:solidFill>
                <a:latin typeface="Times New Roman" panose="02020603050405020304" pitchFamily="18" charset="0"/>
                <a:cs typeface="Times New Roman" panose="02020603050405020304" pitchFamily="18" charset="0"/>
              </a:rPr>
              <a:t>Individuals should have the right to choose how their identity (or its representations/modifications, such as digital twins or enhanced appearances) is viewed and appropriated by others in XR [13].</a:t>
            </a:r>
          </a:p>
          <a:p>
            <a:pPr marR="0" lvl="0" defTabSz="914400" eaLnBrk="1" fontAlgn="auto" latinLnBrk="0" hangingPunct="1">
              <a:lnSpc>
                <a:spcPct val="100000"/>
              </a:lnSpc>
              <a:spcBef>
                <a:spcPts val="0"/>
              </a:spcBef>
              <a:spcAft>
                <a:spcPts val="0"/>
              </a:spcAft>
              <a:buClrTx/>
              <a:buSzTx/>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75756"/>
                </a:solidFill>
                <a:latin typeface="Times New Roman" panose="02020603050405020304" pitchFamily="18" charset="0"/>
                <a:cs typeface="Times New Roman" panose="02020603050405020304" pitchFamily="18" charset="0"/>
              </a:rPr>
              <a:t>XR stakeholders and developers should adopt responsible and transparent measures to deliver a cutting-edge XR experience.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r>
              <a:rPr lang="en-US" sz="800" dirty="0">
                <a:solidFill>
                  <a:srgbClr val="575756"/>
                </a:solidFill>
                <a:latin typeface="Times New Roman" panose="02020603050405020304" pitchFamily="18" charset="0"/>
                <a:cs typeface="Times New Roman" panose="02020603050405020304" pitchFamily="18" charset="0"/>
              </a:rPr>
              <a:t>[13] </a:t>
            </a:r>
            <a:r>
              <a:rPr lang="en-US" sz="800" dirty="0"/>
              <a:t>McGill and Mark, “The IEEE global initiative on ethics of extended reality (XR) report–extended reality (XR) and the erosion of anonymity and privacy,” Extended Reality (XR) and the Erosion of Anonymity and Privacy - White Paper, pp. 1–24, 2021.</a:t>
            </a:r>
            <a:endParaRPr lang="en-US" sz="8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22</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798112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047039"/>
            <a:ext cx="7888541" cy="293730"/>
          </a:xfrm>
        </p:spPr>
        <p:txBody>
          <a:bodyPr/>
          <a:lstStyle/>
          <a:p>
            <a:r>
              <a:rPr lang="en-US" sz="1600" dirty="0">
                <a:latin typeface="Times New Roman" panose="02020603050405020304" pitchFamily="18" charset="0"/>
                <a:cs typeface="Times New Roman" panose="02020603050405020304" pitchFamily="18" charset="0"/>
              </a:rPr>
              <a:t>References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340769"/>
            <a:ext cx="8582001" cy="14480887"/>
          </a:xfrm>
        </p:spPr>
        <p:txBody>
          <a:bodyPr/>
          <a:lstStyle/>
          <a:p>
            <a:pPr>
              <a:defRPr/>
            </a:pPr>
            <a:r>
              <a:rPr lang="en-US" sz="1050" dirty="0">
                <a:solidFill>
                  <a:srgbClr val="575756"/>
                </a:solidFill>
                <a:latin typeface="Times New Roman" panose="02020603050405020304" pitchFamily="18" charset="0"/>
                <a:cs typeface="Times New Roman" panose="02020603050405020304" pitchFamily="18" charset="0"/>
              </a:rPr>
              <a:t>[1] </a:t>
            </a:r>
            <a:r>
              <a:rPr lang="en-IN" sz="1050" dirty="0">
                <a:latin typeface="Times New Roman" panose="02020603050405020304" pitchFamily="18" charset="0"/>
                <a:cs typeface="Times New Roman" panose="02020603050405020304" pitchFamily="18" charset="0"/>
                <a:hlinkClick r:id="rId3"/>
              </a:rPr>
              <a:t>https://sensoriumxr.com/articles/what-is-extended-reality</a:t>
            </a:r>
            <a:endParaRPr lang="en-US" sz="105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r>
              <a:rPr lang="en-US" sz="1050" dirty="0">
                <a:solidFill>
                  <a:srgbClr val="575756"/>
                </a:solidFill>
                <a:latin typeface="Times New Roman" panose="02020603050405020304" pitchFamily="18" charset="0"/>
                <a:cs typeface="Times New Roman" panose="02020603050405020304" pitchFamily="18" charset="0"/>
              </a:rPr>
              <a:t>[2] </a:t>
            </a:r>
            <a:r>
              <a:rPr lang="en-US" sz="1050" dirty="0">
                <a:latin typeface="Times New Roman" panose="02020603050405020304" pitchFamily="18" charset="0"/>
                <a:cs typeface="Times New Roman" panose="02020603050405020304" pitchFamily="18" charset="0"/>
              </a:rPr>
              <a:t>N. Morris, “an imperative developing standards for safety and security in XR environments”,xrsi.org,” 2021</a:t>
            </a: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r>
              <a:rPr lang="en-US" sz="1050" dirty="0">
                <a:solidFill>
                  <a:srgbClr val="575756"/>
                </a:solidFill>
                <a:latin typeface="Times New Roman" panose="02020603050405020304" pitchFamily="18" charset="0"/>
                <a:cs typeface="Times New Roman" panose="02020603050405020304" pitchFamily="18" charset="0"/>
              </a:rPr>
              <a:t>[3] </a:t>
            </a:r>
            <a:r>
              <a:rPr lang="en-IN" sz="1050" dirty="0">
                <a:solidFill>
                  <a:srgbClr val="575756"/>
                </a:solidFill>
                <a:latin typeface="Times New Roman" panose="02020603050405020304" pitchFamily="18" charset="0"/>
                <a:cs typeface="Times New Roman" panose="02020603050405020304" pitchFamily="18" charset="0"/>
              </a:rPr>
              <a:t> </a:t>
            </a:r>
            <a:r>
              <a:rPr lang="en-IN" sz="1050" dirty="0">
                <a:latin typeface="Times New Roman" panose="02020603050405020304" pitchFamily="18" charset="0"/>
                <a:cs typeface="Times New Roman" panose="02020603050405020304" pitchFamily="18" charset="0"/>
              </a:rPr>
              <a:t>T. Sabhanayagam, V. P. Venkatesan, and K. Senthamaraikannan, “A comprehensive survey on various biometric systems,” International Journal of Applied Engineering Research, vol. 13, no. 5, pp. 2276–2297, 2018</a:t>
            </a: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r>
              <a:rPr lang="en-US" sz="1050" dirty="0">
                <a:solidFill>
                  <a:srgbClr val="575756"/>
                </a:solidFill>
                <a:latin typeface="Times New Roman" panose="02020603050405020304" pitchFamily="18" charset="0"/>
                <a:cs typeface="Times New Roman" panose="02020603050405020304" pitchFamily="18" charset="0"/>
              </a:rPr>
              <a:t>[4] </a:t>
            </a:r>
            <a:r>
              <a:rPr lang="en-US" sz="1050" dirty="0">
                <a:latin typeface="Times New Roman" panose="02020603050405020304" pitchFamily="18" charset="0"/>
                <a:cs typeface="Times New Roman" panose="02020603050405020304" pitchFamily="18" charset="0"/>
                <a:hlinkClick r:id="rId4"/>
              </a:rPr>
              <a:t>https://www.hp.com/us-en/vr/reverb-g2-vr-headset-omnicept-edition.html#tab=software</a:t>
            </a:r>
            <a:endParaRPr lang="en-US" sz="1050" dirty="0">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a:defRPr/>
            </a:pPr>
            <a:r>
              <a:rPr lang="en-US" sz="1050" dirty="0">
                <a:solidFill>
                  <a:srgbClr val="575756"/>
                </a:solidFill>
                <a:latin typeface="Times New Roman" panose="02020603050405020304" pitchFamily="18" charset="0"/>
                <a:cs typeface="Times New Roman" panose="02020603050405020304" pitchFamily="18" charset="0"/>
              </a:rPr>
              <a:t>[5] </a:t>
            </a:r>
            <a:r>
              <a:rPr lang="en-US" sz="1050" dirty="0">
                <a:latin typeface="Times New Roman" panose="02020603050405020304" pitchFamily="18" charset="0"/>
                <a:cs typeface="Times New Roman" panose="02020603050405020304" pitchFamily="18" charset="0"/>
              </a:rPr>
              <a:t>McKee, R.(1997). Story: Substance, structure, style, and the principle of screenwriting</a:t>
            </a: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a:defRPr/>
            </a:pPr>
            <a:r>
              <a:rPr lang="en-US" sz="1050" dirty="0">
                <a:solidFill>
                  <a:srgbClr val="575756"/>
                </a:solidFill>
                <a:latin typeface="Times New Roman" panose="02020603050405020304" pitchFamily="18" charset="0"/>
                <a:cs typeface="Times New Roman" panose="02020603050405020304" pitchFamily="18" charset="0"/>
              </a:rPr>
              <a:t>[6] </a:t>
            </a:r>
            <a:r>
              <a:rPr lang="en-US" sz="1050" dirty="0">
                <a:latin typeface="Times New Roman" panose="02020603050405020304" pitchFamily="18" charset="0"/>
                <a:cs typeface="Times New Roman" panose="02020603050405020304" pitchFamily="18" charset="0"/>
                <a:hlinkClick r:id="rId5"/>
              </a:rPr>
              <a:t>https://developers.hp.com/omnicept/blog/hp-labs-cognitive-load?language=it</a:t>
            </a:r>
            <a:endParaRPr lang="en-US" sz="1050" dirty="0">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a:defRPr/>
            </a:pPr>
            <a:r>
              <a:rPr lang="en-US" sz="1050" dirty="0">
                <a:solidFill>
                  <a:srgbClr val="575756"/>
                </a:solidFill>
                <a:latin typeface="Times New Roman" panose="02020603050405020304" pitchFamily="18" charset="0"/>
                <a:cs typeface="Times New Roman" panose="02020603050405020304" pitchFamily="18" charset="0"/>
              </a:rPr>
              <a:t>[7] </a:t>
            </a:r>
            <a:r>
              <a:rPr lang="en-US" sz="1050" dirty="0">
                <a:latin typeface="Times New Roman" panose="02020603050405020304" pitchFamily="18" charset="0"/>
                <a:cs typeface="Times New Roman" panose="02020603050405020304" pitchFamily="18" charset="0"/>
              </a:rPr>
              <a:t>Bernal, G.(2021, April 15). Developing Galea: An open-source tool at the intersection of VR and neuroscience   </a:t>
            </a:r>
            <a:r>
              <a:rPr lang="en-US" sz="1050" dirty="0">
                <a:latin typeface="Times New Roman" panose="02020603050405020304" pitchFamily="18" charset="0"/>
                <a:cs typeface="Times New Roman" panose="02020603050405020304" pitchFamily="18" charset="0"/>
                <a:hlinkClick r:id="rId6"/>
              </a:rPr>
              <a:t>https://www.media.mit.edu/posts/galea/</a:t>
            </a:r>
            <a:endParaRPr lang="en-US" sz="1050" dirty="0">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050" dirty="0">
              <a:solidFill>
                <a:srgbClr val="575756"/>
              </a:solidFill>
              <a:latin typeface="Times New Roman" panose="02020603050405020304" pitchFamily="18" charset="0"/>
              <a:cs typeface="Times New Roman" panose="02020603050405020304" pitchFamily="18" charset="0"/>
            </a:endParaRPr>
          </a:p>
          <a:p>
            <a:pPr>
              <a:defRPr/>
            </a:pPr>
            <a:r>
              <a:rPr lang="en-US" sz="1050" dirty="0">
                <a:solidFill>
                  <a:srgbClr val="575756"/>
                </a:solidFill>
                <a:latin typeface="Times New Roman" panose="02020603050405020304" pitchFamily="18" charset="0"/>
                <a:cs typeface="Times New Roman" panose="02020603050405020304" pitchFamily="18" charset="0"/>
              </a:rPr>
              <a:t>[8] </a:t>
            </a:r>
            <a:r>
              <a:rPr lang="en-US" sz="1050" dirty="0">
                <a:latin typeface="Times New Roman" panose="02020603050405020304" pitchFamily="18" charset="0"/>
                <a:cs typeface="Times New Roman" panose="02020603050405020304" pitchFamily="18" charset="0"/>
              </a:rPr>
              <a:t> J. L. Kroger, O. H.-M. Lutz, and F. Muller, “What does your gaze ¨reveal about you? on the privacy implications of eye tracking,” in IFIP International Summer School on Privacy and Identity Management. Springer, 2019, pp. 226–241</a:t>
            </a:r>
          </a:p>
          <a:p>
            <a:pPr>
              <a:defRPr/>
            </a:pPr>
            <a:endParaRPr lang="en-US" sz="1050" dirty="0">
              <a:solidFill>
                <a:srgbClr val="575756"/>
              </a:solidFill>
              <a:latin typeface="Times New Roman" panose="02020603050405020304" pitchFamily="18" charset="0"/>
              <a:cs typeface="Times New Roman" panose="02020603050405020304" pitchFamily="18" charset="0"/>
            </a:endParaRPr>
          </a:p>
          <a:p>
            <a:r>
              <a:rPr lang="en-US" sz="1050" dirty="0">
                <a:solidFill>
                  <a:srgbClr val="575756"/>
                </a:solidFill>
                <a:latin typeface="Times New Roman" panose="02020603050405020304" pitchFamily="18" charset="0"/>
                <a:cs typeface="Times New Roman" panose="02020603050405020304" pitchFamily="18" charset="0"/>
              </a:rPr>
              <a:t>[9] </a:t>
            </a:r>
            <a:r>
              <a:rPr lang="en-US" sz="1050" dirty="0"/>
              <a:t>E. K. . A. Bedat. (2018) Virtual reality, augmented reality &amp; biometric data after 2017. [Online]. Available: https://blog.klarislaw.com/vr-ar-virtual-reality-augmented-realitybiometric-data-after-2017-ed-klaris-alexia-bedat-a15e9cb000a1 </a:t>
            </a:r>
          </a:p>
          <a:p>
            <a:endParaRPr lang="en-US" sz="1050" dirty="0">
              <a:solidFill>
                <a:srgbClr val="575756"/>
              </a:solidFill>
              <a:latin typeface="Times New Roman" panose="02020603050405020304" pitchFamily="18" charset="0"/>
              <a:cs typeface="Times New Roman" panose="02020603050405020304" pitchFamily="18" charset="0"/>
            </a:endParaRPr>
          </a:p>
          <a:p>
            <a:r>
              <a:rPr lang="en-US" sz="1050" dirty="0">
                <a:solidFill>
                  <a:srgbClr val="575756"/>
                </a:solidFill>
                <a:latin typeface="Times New Roman" panose="02020603050405020304" pitchFamily="18" charset="0"/>
                <a:cs typeface="Times New Roman" panose="02020603050405020304" pitchFamily="18" charset="0"/>
              </a:rPr>
              <a:t>[10] </a:t>
            </a:r>
            <a:r>
              <a:rPr kumimoji="0" lang="en-US" sz="105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rPr>
              <a:t>The initiative, XR Safety. "The XRSI privacy framework." (2020).</a:t>
            </a:r>
          </a:p>
          <a:p>
            <a:endParaRPr lang="en-US" sz="1050" dirty="0">
              <a:solidFill>
                <a:srgbClr val="575756"/>
              </a:solidFill>
              <a:latin typeface="Times New Roman" panose="02020603050405020304" pitchFamily="18" charset="0"/>
              <a:cs typeface="Times New Roman" panose="02020603050405020304" pitchFamily="18" charset="0"/>
            </a:endParaRPr>
          </a:p>
          <a:p>
            <a:pPr>
              <a:defRPr/>
            </a:pPr>
            <a:r>
              <a:rPr lang="en-US" sz="1050" dirty="0">
                <a:solidFill>
                  <a:srgbClr val="575756"/>
                </a:solidFill>
                <a:latin typeface="Times New Roman" panose="02020603050405020304" pitchFamily="18" charset="0"/>
                <a:cs typeface="Times New Roman" panose="02020603050405020304" pitchFamily="18" charset="0"/>
              </a:rPr>
              <a:t>[11] </a:t>
            </a:r>
            <a:r>
              <a:rPr lang="en-US" sz="1050" dirty="0">
                <a:latin typeface="Times New Roman" panose="02020603050405020304" pitchFamily="18" charset="0"/>
                <a:cs typeface="Times New Roman" panose="02020603050405020304" pitchFamily="18" charset="0"/>
              </a:rPr>
              <a:t>J. Steil, I. Hagestedt, M. X. Huang, and A. Bulling, “Privacy-aware eye tracking using differential privacy,” in Proceedings of the 11th ACM Symposium on Eye Tracking Research &amp; Applications, 2019, pp. 1–9.</a:t>
            </a:r>
            <a:endParaRPr lang="en-US" sz="1050" dirty="0">
              <a:solidFill>
                <a:srgbClr val="575756"/>
              </a:solidFill>
              <a:latin typeface="Times New Roman" panose="02020603050405020304" pitchFamily="18" charset="0"/>
              <a:cs typeface="Times New Roman" panose="02020603050405020304" pitchFamily="18" charset="0"/>
            </a:endParaRPr>
          </a:p>
          <a:p>
            <a:pPr>
              <a:defRPr/>
            </a:pPr>
            <a:endParaRPr lang="en-US" sz="1050" dirty="0">
              <a:solidFill>
                <a:srgbClr val="575756"/>
              </a:solidFill>
              <a:latin typeface="Times New Roman" panose="02020603050405020304" pitchFamily="18" charset="0"/>
              <a:cs typeface="Times New Roman" panose="02020603050405020304" pitchFamily="18" charset="0"/>
            </a:endParaRPr>
          </a:p>
          <a:p>
            <a:r>
              <a:rPr lang="en-US" sz="1050" dirty="0">
                <a:solidFill>
                  <a:srgbClr val="575756"/>
                </a:solidFill>
                <a:latin typeface="Times New Roman" panose="02020603050405020304" pitchFamily="18" charset="0"/>
                <a:cs typeface="Times New Roman" panose="02020603050405020304" pitchFamily="18" charset="0"/>
              </a:rPr>
              <a:t>[12] Yuste, R., Genser, J. and Herrmann, S., 2021. It’s time for neuro-rights. Horizons, 18, pp.154-164.</a:t>
            </a:r>
          </a:p>
          <a:p>
            <a:endParaRPr lang="en-US" sz="1050" dirty="0">
              <a:solidFill>
                <a:srgbClr val="575756"/>
              </a:solidFill>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050" dirty="0">
                <a:solidFill>
                  <a:srgbClr val="575756"/>
                </a:solidFill>
                <a:latin typeface="Times New Roman" panose="02020603050405020304" pitchFamily="18" charset="0"/>
                <a:cs typeface="Times New Roman" panose="02020603050405020304" pitchFamily="18" charset="0"/>
              </a:rPr>
              <a:t>[13] </a:t>
            </a:r>
            <a:r>
              <a:rPr kumimoji="0" lang="en-US" sz="1050" b="0" i="0" u="none" strike="noStrike" kern="0" cap="none" spc="0" normalizeH="0" baseline="0" noProof="0" dirty="0">
                <a:ln>
                  <a:noFill/>
                </a:ln>
                <a:solidFill>
                  <a:srgbClr val="575756"/>
                </a:solidFill>
                <a:effectLst/>
                <a:uLnTx/>
                <a:uFillTx/>
                <a:latin typeface="Calibri"/>
                <a:ea typeface="+mn-ea"/>
              </a:rPr>
              <a:t>McGill and Mark, “The IEEE global initiative on ethics of extended reality (XR) report–extended reality (XR) and the erosion of anonymity and privacy,” Extended Reality (XR) and the Erosion of Anonymity and Privacy - White Paper, pp. 1–24, 2021.</a:t>
            </a:r>
          </a:p>
          <a:p>
            <a:pPr>
              <a:defRPr/>
            </a:pPr>
            <a:r>
              <a:rPr lang="en-US" sz="1050" dirty="0">
                <a:latin typeface="Times New Roman" panose="02020603050405020304" pitchFamily="18" charset="0"/>
                <a:cs typeface="Times New Roman" panose="02020603050405020304" pitchFamily="18" charset="0"/>
              </a:rPr>
              <a:t>[14] </a:t>
            </a:r>
            <a:r>
              <a:rPr lang="en-US" sz="1050" dirty="0">
                <a:latin typeface="Times New Roman" panose="02020603050405020304" pitchFamily="18" charset="0"/>
                <a:cs typeface="Times New Roman" panose="02020603050405020304" pitchFamily="18" charset="0"/>
                <a:hlinkClick r:id="rId7"/>
              </a:rPr>
              <a:t>https://voicesofvr.com/988-defining-biometric-psychography-to-fill-gaps-in-privacy-law-to-cover-xr-data-brittan-hellers-human-rights-perspectives/</a:t>
            </a:r>
            <a:endParaRPr lang="en-US" sz="1050" dirty="0">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100" dirty="0">
              <a:solidFill>
                <a:srgbClr val="575756"/>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US" sz="11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575756"/>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r>
              <a:rPr lang="en-US" sz="1200" dirty="0">
                <a:solidFill>
                  <a:srgbClr val="575756"/>
                </a:solidFill>
                <a:latin typeface="Times New Roman" panose="02020603050405020304" pitchFamily="18" charset="0"/>
                <a:cs typeface="Times New Roman" panose="02020603050405020304" pitchFamily="18" charset="0"/>
              </a:rPr>
              <a:t>																			</a:t>
            </a:r>
          </a:p>
          <a:p>
            <a:endParaRPr kumimoji="0" lang="en-US" sz="1200" b="0" i="0" u="none" strike="noStrike" kern="0" cap="none" spc="0" normalizeH="0" baseline="0" noProof="0" dirty="0">
              <a:ln>
                <a:noFill/>
              </a:ln>
              <a:solidFill>
                <a:srgbClr val="575756"/>
              </a:solidFill>
              <a:effectLst/>
              <a:uLnTx/>
              <a:uFillTx/>
              <a:latin typeface="Times New Roman" panose="02020603050405020304" pitchFamily="18" charset="0"/>
              <a:ea typeface="+mn-ea"/>
              <a:cs typeface="Times New Roman" panose="02020603050405020304" pitchFamily="18" charset="0"/>
            </a:endParaRPr>
          </a:p>
          <a:p>
            <a:endParaRPr lang="en-US" sz="1200" dirty="0">
              <a:solidFill>
                <a:srgbClr val="575756"/>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23</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3730487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A518-D0D8-692A-24DE-71F24446108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Thank You</a:t>
            </a:r>
            <a:r>
              <a:rPr lang="en-US" dirty="0"/>
              <a:t>.</a:t>
            </a:r>
            <a:endParaRPr lang="en-IN" dirty="0"/>
          </a:p>
        </p:txBody>
      </p:sp>
      <p:sp>
        <p:nvSpPr>
          <p:cNvPr id="4" name="Text Placeholder 3">
            <a:extLst>
              <a:ext uri="{FF2B5EF4-FFF2-40B4-BE49-F238E27FC236}">
                <a16:creationId xmlns:a16="http://schemas.microsoft.com/office/drawing/2014/main" id="{26BED30F-51EE-4780-FBB7-0F6DD60EEBB9}"/>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346571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95536" y="1143579"/>
            <a:ext cx="7888541" cy="341205"/>
          </a:xfrm>
        </p:spPr>
        <p:txBody>
          <a:bodyPr/>
          <a:lstStyle/>
          <a:p>
            <a:r>
              <a:rPr lang="en-US" sz="2000" dirty="0">
                <a:latin typeface="Times New Roman" panose="02020603050405020304" pitchFamily="18" charset="0"/>
                <a:cs typeface="Times New Roman" panose="02020603050405020304" pitchFamily="18" charset="0"/>
              </a:rPr>
              <a:t>Introduction to XR</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95536" y="1556791"/>
            <a:ext cx="7776865" cy="4678204"/>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XR (Extended Reality) suite composes virtual, augmented, and mixed reality technologies.</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a:t>
            </a:r>
            <a:r>
              <a:rPr lang="en-IN" sz="900" dirty="0">
                <a:latin typeface="Times New Roman" panose="02020603050405020304" pitchFamily="18" charset="0"/>
                <a:cs typeface="Times New Roman" panose="02020603050405020304" pitchFamily="18" charset="0"/>
              </a:rPr>
              <a:t>                                         Composition of XR [1]</a:t>
            </a:r>
          </a:p>
          <a:p>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XR technologies find usage in a plethora of domains like media, healthcare, education, gaming, entertainment, automotive, etc.</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Application areas of these technologies include training, simulation, R&amp;D, medical, and therapy. </a:t>
            </a:r>
            <a:r>
              <a:rPr lang="en-US" sz="800" dirty="0">
                <a:latin typeface="Times New Roman" panose="02020603050405020304" pitchFamily="18" charset="0"/>
                <a:cs typeface="Times New Roman" panose="02020603050405020304" pitchFamily="18" charset="0"/>
              </a:rPr>
              <a:t>[2]</a:t>
            </a: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800" dirty="0">
              <a:latin typeface="Times New Roman" panose="02020603050405020304" pitchFamily="18" charset="0"/>
              <a:cs typeface="Times New Roman" panose="02020603050405020304" pitchFamily="18" charset="0"/>
            </a:endParaRPr>
          </a:p>
          <a:p>
            <a:r>
              <a:rPr lang="en-IN" sz="800" dirty="0">
                <a:latin typeface="Times New Roman" panose="02020603050405020304" pitchFamily="18" charset="0"/>
                <a:cs typeface="Times New Roman" panose="02020603050405020304" pitchFamily="18" charset="0"/>
              </a:rPr>
              <a:t>[1] </a:t>
            </a:r>
            <a:r>
              <a:rPr lang="en-IN" sz="800" dirty="0">
                <a:latin typeface="Times New Roman" panose="02020603050405020304" pitchFamily="18" charset="0"/>
                <a:cs typeface="Times New Roman" panose="02020603050405020304" pitchFamily="18" charset="0"/>
                <a:hlinkClick r:id="rId2"/>
              </a:rPr>
              <a:t>https://sensoriumxr.com/articles/what-is-extended-reality</a:t>
            </a:r>
            <a:endParaRPr lang="en-IN" sz="800"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a:p>
            <a:r>
              <a:rPr lang="en-IN" sz="800" dirty="0">
                <a:latin typeface="Times New Roman" panose="02020603050405020304" pitchFamily="18" charset="0"/>
                <a:cs typeface="Times New Roman" panose="02020603050405020304" pitchFamily="18" charset="0"/>
              </a:rPr>
              <a:t>[2] </a:t>
            </a:r>
            <a:r>
              <a:rPr lang="en-US" sz="800" dirty="0">
                <a:latin typeface="Times New Roman" panose="02020603050405020304" pitchFamily="18" charset="0"/>
                <a:cs typeface="Times New Roman" panose="02020603050405020304" pitchFamily="18" charset="0"/>
              </a:rPr>
              <a:t>N. Morris, “imperative developing standards for safety and security in XR environments”,xrsi.org,” 2021</a:t>
            </a:r>
            <a:endParaRPr lang="en-IN" sz="800"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a:t>Georg-August-Universität Göttingen</a:t>
            </a:r>
            <a:endParaRPr lang="de-DE" dirty="0"/>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3</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27D6FEBA-B983-1F7F-BF35-D046EB400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7784" y="1844824"/>
            <a:ext cx="2880320" cy="1593958"/>
          </a:xfrm>
          <a:prstGeom prst="rect">
            <a:avLst/>
          </a:prstGeom>
        </p:spPr>
      </p:pic>
    </p:spTree>
    <p:extLst>
      <p:ext uri="{BB962C8B-B14F-4D97-AF65-F5344CB8AC3E}">
        <p14:creationId xmlns:p14="http://schemas.microsoft.com/office/powerpoint/2010/main" val="38945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95536" y="1309411"/>
            <a:ext cx="7888541" cy="430887"/>
          </a:xfrm>
        </p:spPr>
        <p:txBody>
          <a:bodyPr/>
          <a:lstStyle/>
          <a:p>
            <a:r>
              <a:rPr lang="en-US" sz="2000" dirty="0">
                <a:latin typeface="Times New Roman" panose="02020603050405020304" pitchFamily="18" charset="0"/>
                <a:cs typeface="Times New Roman" panose="02020603050405020304" pitchFamily="18" charset="0"/>
              </a:rPr>
              <a:t>Introduction to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95537" y="1844825"/>
            <a:ext cx="8280920" cy="5909310"/>
          </a:xfrm>
        </p:spPr>
        <p:txBody>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XR devices are empowered by user data. For example – demographic, location, movement, and biometrics.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Physical and Virtual worlds are becoming convergent with XR. </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VR social network - spectrum called Metaverse </a:t>
            </a:r>
            <a:r>
              <a:rPr lang="en-US" sz="8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Users can represent themselves as avatars. </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r>
              <a:rPr lang="en-US" sz="800" dirty="0">
                <a:latin typeface="Times New Roman" panose="02020603050405020304" pitchFamily="18" charset="0"/>
                <a:cs typeface="Times New Roman" panose="02020603050405020304" pitchFamily="18" charset="0"/>
              </a:rPr>
              <a:t>[2] </a:t>
            </a:r>
            <a:r>
              <a:rPr lang="en-US" sz="800" dirty="0"/>
              <a:t>N. Morris, “an imperative developing standards for safety and security in XR environments”,xrsi.org,” 2021.</a:t>
            </a:r>
            <a:endParaRPr lang="en-US" sz="1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Creating Avatars in Metaverse</a:t>
            </a: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4</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9" name="Picture 8">
            <a:extLst>
              <a:ext uri="{FF2B5EF4-FFF2-40B4-BE49-F238E27FC236}">
                <a16:creationId xmlns:a16="http://schemas.microsoft.com/office/drawing/2014/main" id="{95D8264E-967C-424A-F532-D625FEC2430C}"/>
              </a:ext>
            </a:extLst>
          </p:cNvPr>
          <p:cNvPicPr>
            <a:picLocks noChangeAspect="1"/>
          </p:cNvPicPr>
          <p:nvPr/>
        </p:nvPicPr>
        <p:blipFill>
          <a:blip r:embed="rId3"/>
          <a:stretch>
            <a:fillRect/>
          </a:stretch>
        </p:blipFill>
        <p:spPr>
          <a:xfrm>
            <a:off x="5292080" y="4103396"/>
            <a:ext cx="3203848" cy="1610601"/>
          </a:xfrm>
          <a:prstGeom prst="rect">
            <a:avLst/>
          </a:prstGeom>
        </p:spPr>
      </p:pic>
    </p:spTree>
    <p:extLst>
      <p:ext uri="{BB962C8B-B14F-4D97-AF65-F5344CB8AC3E}">
        <p14:creationId xmlns:p14="http://schemas.microsoft.com/office/powerpoint/2010/main" val="62182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95536" y="1309411"/>
            <a:ext cx="7888541" cy="615553"/>
          </a:xfrm>
        </p:spPr>
        <p:txBody>
          <a:bodyPr/>
          <a:lstStyle/>
          <a:p>
            <a:r>
              <a:rPr lang="en-US" sz="2000" dirty="0">
                <a:latin typeface="Times New Roman" panose="02020603050405020304" pitchFamily="18" charset="0"/>
                <a:cs typeface="Times New Roman" panose="02020603050405020304" pitchFamily="18" charset="0"/>
              </a:rPr>
              <a:t>Biometric Data and Importance</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95536" y="1899083"/>
            <a:ext cx="8547608" cy="7294305"/>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Biometric data characterize users’ personal information, such as specific physical, behavioral or physiological attributes.</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Biometric data accounts for unique information from a user’s face, fingerprint, voice, or DNA and is a widely used authentication mechanism.</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                                      </a:t>
            </a:r>
            <a:r>
              <a:rPr lang="en-IN" sz="900" dirty="0">
                <a:latin typeface="Times New Roman" panose="02020603050405020304" pitchFamily="18" charset="0"/>
                <a:cs typeface="Times New Roman" panose="02020603050405020304" pitchFamily="18" charset="0"/>
              </a:rPr>
              <a:t> Types of Biometrics [3]</a:t>
            </a:r>
          </a:p>
          <a:p>
            <a:endParaRPr lang="en-IN" sz="800" dirty="0">
              <a:latin typeface="Times New Roman" panose="02020603050405020304" pitchFamily="18" charset="0"/>
              <a:cs typeface="Times New Roman" panose="02020603050405020304" pitchFamily="18" charset="0"/>
            </a:endParaRPr>
          </a:p>
          <a:p>
            <a:r>
              <a:rPr lang="en-IN" sz="800" dirty="0">
                <a:latin typeface="Times New Roman" panose="02020603050405020304" pitchFamily="18" charset="0"/>
                <a:cs typeface="Times New Roman" panose="02020603050405020304" pitchFamily="18" charset="0"/>
              </a:rPr>
              <a:t>[3] T. Sabhanayagam, V. P. Venkatesan, and K. Senthamaraikannan, “A comprehensive survey on various biometric systems,” International Journal of Applied Engineering Research, vol. 13, no. 5, pp. 2276–2297, 2018</a:t>
            </a:r>
          </a:p>
          <a:p>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IN" sz="800" dirty="0">
                <a:latin typeface="Times New Roman" panose="02020603050405020304" pitchFamily="18" charset="0"/>
                <a:cs typeface="Times New Roman" panose="02020603050405020304" pitchFamily="18" charset="0"/>
              </a:rPr>
              <a:t>                                                                                              	                 </a:t>
            </a:r>
          </a:p>
          <a:p>
            <a:endParaRPr lang="en-IN" sz="800"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5</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8" name="Picture 7">
            <a:extLst>
              <a:ext uri="{FF2B5EF4-FFF2-40B4-BE49-F238E27FC236}">
                <a16:creationId xmlns:a16="http://schemas.microsoft.com/office/drawing/2014/main" id="{7FEC10CD-FB4B-DBD2-ECDB-2ACD67C35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349" y="3587212"/>
            <a:ext cx="3384377" cy="1800200"/>
          </a:xfrm>
          <a:prstGeom prst="rect">
            <a:avLst/>
          </a:prstGeom>
        </p:spPr>
      </p:pic>
    </p:spTree>
    <p:extLst>
      <p:ext uri="{BB962C8B-B14F-4D97-AF65-F5344CB8AC3E}">
        <p14:creationId xmlns:p14="http://schemas.microsoft.com/office/powerpoint/2010/main" val="5433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319389"/>
          </a:xfrm>
        </p:spPr>
        <p:txBody>
          <a:bodyPr/>
          <a:lstStyle/>
          <a:p>
            <a:r>
              <a:rPr lang="en-US" sz="2000" dirty="0">
                <a:latin typeface="Times New Roman" panose="02020603050405020304" pitchFamily="18" charset="0"/>
                <a:cs typeface="Times New Roman" panose="02020603050405020304" pitchFamily="18" charset="0"/>
              </a:rPr>
              <a:t>Usability of Biometric Data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582409"/>
            <a:ext cx="8481145" cy="6186309"/>
          </a:xfrm>
        </p:spPr>
        <p:txBody>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Biometric data complements XR technology by extensive monitoring and feedback of the user’s blood pressure, heart rate, respiration rate, and pulse oximetry.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collection of sensitive data enables the creation of an even more immersive experience for the user</a:t>
            </a:r>
            <a:r>
              <a:rPr lang="en-US"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 HP Omnicept provides revolutionized VR using real-time insights from users [4] </a:t>
            </a:r>
          </a:p>
          <a:p>
            <a:endParaRPr lang="en-US" sz="12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hlinkClick r:id="rId5"/>
              </a:rPr>
              <a:t>[4] https://www.hp.com/us-en/vr/reverb-g2-vr-headset-omnicept-edition.html#tab=software</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a:xfrm>
            <a:off x="1619672" y="6493040"/>
            <a:ext cx="6054328" cy="194310"/>
          </a:xfrm>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6</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8" name="Omnicept">
            <a:hlinkClick r:id="" action="ppaction://media"/>
            <a:extLst>
              <a:ext uri="{FF2B5EF4-FFF2-40B4-BE49-F238E27FC236}">
                <a16:creationId xmlns:a16="http://schemas.microsoft.com/office/drawing/2014/main" id="{C97DC746-C979-CD77-281F-8A453DE86CA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7796" y="2852936"/>
            <a:ext cx="5472608" cy="2952328"/>
          </a:xfrm>
          <a:prstGeom prst="rect">
            <a:avLst/>
          </a:prstGeom>
        </p:spPr>
      </p:pic>
    </p:spTree>
    <p:extLst>
      <p:ext uri="{BB962C8B-B14F-4D97-AF65-F5344CB8AC3E}">
        <p14:creationId xmlns:p14="http://schemas.microsoft.com/office/powerpoint/2010/main" val="360993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430887"/>
          </a:xfrm>
        </p:spPr>
        <p:txBody>
          <a:bodyPr/>
          <a:lstStyle/>
          <a:p>
            <a:r>
              <a:rPr lang="en-US" sz="2000" dirty="0">
                <a:latin typeface="Times New Roman" panose="02020603050405020304" pitchFamily="18" charset="0"/>
                <a:cs typeface="Times New Roman" panose="02020603050405020304" pitchFamily="18" charset="0"/>
              </a:rPr>
              <a:t>Usability of Biometric Data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95536" y="1593129"/>
            <a:ext cx="8280920" cy="5016758"/>
          </a:xfrm>
        </p:spPr>
        <p:txBody>
          <a:bodyPr/>
          <a:lstStyle/>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Eye tracking collects data concerning the user’s field of vision, changes in pupil size, and the object the user is looking at.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Brain-Computer Interface (BCI) technologies measure brain activity and adapt and respond to the user's neural signals.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Hand and Body tracking technology uses tracked images of a user’s hands for the development of secure and adaptive user interfaces for virtual reality</a:t>
            </a:r>
            <a:r>
              <a:rPr lang="en-US" sz="18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Eye Tracking</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An experiment with OpenBCI</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Hand and Body tracking</a:t>
            </a:r>
            <a:r>
              <a:rPr lang="en-US" sz="1200" dirty="0">
                <a:solidFill>
                  <a:schemeClr val="tx1">
                    <a:lumMod val="85000"/>
                    <a:lumOff val="15000"/>
                  </a:schemeClr>
                </a:solidFill>
                <a:latin typeface="Times New Roman" panose="02020603050405020304" pitchFamily="18" charset="0"/>
                <a:cs typeface="Times New Roman" panose="02020603050405020304" pitchFamily="18" charset="0"/>
              </a:rPr>
              <a:t>   </a:t>
            </a:r>
          </a:p>
          <a:p>
            <a:pPr algn="just"/>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7</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pic>
        <p:nvPicPr>
          <p:cNvPr id="11" name="Picture 10">
            <a:extLst>
              <a:ext uri="{FF2B5EF4-FFF2-40B4-BE49-F238E27FC236}">
                <a16:creationId xmlns:a16="http://schemas.microsoft.com/office/drawing/2014/main" id="{FE41D3B8-007A-4EF3-A04E-71576D814BCD}"/>
              </a:ext>
            </a:extLst>
          </p:cNvPr>
          <p:cNvPicPr>
            <a:picLocks noChangeAspect="1"/>
          </p:cNvPicPr>
          <p:nvPr/>
        </p:nvPicPr>
        <p:blipFill>
          <a:blip r:embed="rId6"/>
          <a:stretch>
            <a:fillRect/>
          </a:stretch>
        </p:blipFill>
        <p:spPr>
          <a:xfrm>
            <a:off x="3275856" y="4101508"/>
            <a:ext cx="2387544" cy="1372432"/>
          </a:xfrm>
          <a:prstGeom prst="rect">
            <a:avLst/>
          </a:prstGeom>
        </p:spPr>
      </p:pic>
      <p:pic>
        <p:nvPicPr>
          <p:cNvPr id="13" name="Picture 12">
            <a:extLst>
              <a:ext uri="{FF2B5EF4-FFF2-40B4-BE49-F238E27FC236}">
                <a16:creationId xmlns:a16="http://schemas.microsoft.com/office/drawing/2014/main" id="{DE0BBED7-CDDE-BCC2-E4EF-AF70EA88B699}"/>
              </a:ext>
            </a:extLst>
          </p:cNvPr>
          <p:cNvPicPr>
            <a:picLocks noChangeAspect="1"/>
          </p:cNvPicPr>
          <p:nvPr/>
        </p:nvPicPr>
        <p:blipFill>
          <a:blip r:embed="rId7"/>
          <a:stretch>
            <a:fillRect/>
          </a:stretch>
        </p:blipFill>
        <p:spPr>
          <a:xfrm>
            <a:off x="723213" y="4101508"/>
            <a:ext cx="2086825" cy="1402482"/>
          </a:xfrm>
          <a:prstGeom prst="rect">
            <a:avLst/>
          </a:prstGeom>
        </p:spPr>
      </p:pic>
      <p:pic>
        <p:nvPicPr>
          <p:cNvPr id="15" name="Picture 14">
            <a:extLst>
              <a:ext uri="{FF2B5EF4-FFF2-40B4-BE49-F238E27FC236}">
                <a16:creationId xmlns:a16="http://schemas.microsoft.com/office/drawing/2014/main" id="{B82AF09F-3BA4-585E-4DA3-B0704C80D29A}"/>
              </a:ext>
            </a:extLst>
          </p:cNvPr>
          <p:cNvPicPr>
            <a:picLocks noChangeAspect="1"/>
          </p:cNvPicPr>
          <p:nvPr/>
        </p:nvPicPr>
        <p:blipFill>
          <a:blip r:embed="rId8"/>
          <a:stretch>
            <a:fillRect/>
          </a:stretch>
        </p:blipFill>
        <p:spPr>
          <a:xfrm>
            <a:off x="6333964" y="4109051"/>
            <a:ext cx="1959377" cy="1404836"/>
          </a:xfrm>
          <a:prstGeom prst="rect">
            <a:avLst/>
          </a:prstGeom>
        </p:spPr>
      </p:pic>
    </p:spTree>
    <p:extLst>
      <p:ext uri="{BB962C8B-B14F-4D97-AF65-F5344CB8AC3E}">
        <p14:creationId xmlns:p14="http://schemas.microsoft.com/office/powerpoint/2010/main" val="301775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430887"/>
          </a:xfrm>
        </p:spPr>
        <p:txBody>
          <a:bodyPr/>
          <a:lstStyle/>
          <a:p>
            <a:r>
              <a:rPr lang="en-US" sz="2000" dirty="0">
                <a:latin typeface="Times New Roman" panose="02020603050405020304" pitchFamily="18" charset="0"/>
                <a:cs typeface="Times New Roman" panose="02020603050405020304" pitchFamily="18" charset="0"/>
              </a:rPr>
              <a:t>Usability of Biometric Data in XR</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95536" y="1894535"/>
            <a:ext cx="8136904" cy="4342778"/>
          </a:xfrm>
        </p:spPr>
        <p:txBody>
          <a:bodyPr/>
          <a:lstStyle/>
          <a:p>
            <a:r>
              <a:rPr lang="en-US" sz="1600" dirty="0">
                <a:latin typeface="Times New Roman" panose="02020603050405020304" pitchFamily="18" charset="0"/>
                <a:cs typeface="Times New Roman" panose="02020603050405020304" pitchFamily="18" charset="0"/>
              </a:rPr>
              <a:t>XR technologies gauge user behaviors and emotional states through biometric tracking:</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Analysis of difficulty while performing tasks. </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 body authenticating a unique individual enables security.</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Users’ interests can be determined in an immersive virtual experience.</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Eye movement, body movements, blood pressure, etc. provide insights into the user’s mental and physical states.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Behavioral biometrics are used for user authentication in virtual interfaces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8</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205457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8E2-AB41-A18C-EE87-ABB33EEA59DB}"/>
              </a:ext>
            </a:extLst>
          </p:cNvPr>
          <p:cNvSpPr>
            <a:spLocks noGrp="1"/>
          </p:cNvSpPr>
          <p:nvPr>
            <p:ph type="title"/>
          </p:nvPr>
        </p:nvSpPr>
        <p:spPr>
          <a:xfrm>
            <a:off x="343401" y="1123593"/>
            <a:ext cx="7888541" cy="615553"/>
          </a:xfrm>
        </p:spPr>
        <p:txBody>
          <a:bodyPr/>
          <a:lstStyle/>
          <a:p>
            <a:r>
              <a:rPr lang="en-US" sz="2000" dirty="0">
                <a:latin typeface="Times New Roman" panose="02020603050405020304" pitchFamily="18" charset="0"/>
                <a:cs typeface="Times New Roman" panose="02020603050405020304" pitchFamily="18" charset="0"/>
              </a:rPr>
              <a:t>Biometrically Inferred Data and User Privacy</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AAD233-DC4F-7E78-8A3B-27DF94CA85E3}"/>
              </a:ext>
            </a:extLst>
          </p:cNvPr>
          <p:cNvSpPr>
            <a:spLocks noGrp="1"/>
          </p:cNvSpPr>
          <p:nvPr>
            <p:ph type="body" idx="1"/>
          </p:nvPr>
        </p:nvSpPr>
        <p:spPr>
          <a:xfrm>
            <a:off x="343401" y="1628801"/>
            <a:ext cx="8582001" cy="8094524"/>
          </a:xfrm>
        </p:spPr>
        <p:txBody>
          <a:bodyPr/>
          <a:lstStyle/>
          <a:p>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“True Character is revealed in the choices a human being</a:t>
            </a:r>
          </a:p>
          <a:p>
            <a:pPr algn="just"/>
            <a:r>
              <a:rPr lang="en-US" sz="2800" dirty="0">
                <a:latin typeface="Times New Roman" panose="02020603050405020304" pitchFamily="18" charset="0"/>
                <a:cs typeface="Times New Roman" panose="02020603050405020304" pitchFamily="18" charset="0"/>
              </a:rPr>
              <a:t>     makes under pressure – </a:t>
            </a:r>
          </a:p>
          <a:p>
            <a:pPr algn="just"/>
            <a:r>
              <a:rPr lang="en-US" sz="2800" dirty="0">
                <a:latin typeface="Times New Roman" panose="02020603050405020304" pitchFamily="18" charset="0"/>
                <a:cs typeface="Times New Roman" panose="02020603050405020304" pitchFamily="18" charset="0"/>
              </a:rPr>
              <a:t>    the greater the pressure, the deeper the revelation, </a:t>
            </a:r>
          </a:p>
          <a:p>
            <a:pPr algn="just"/>
            <a:r>
              <a:rPr lang="en-US" sz="2800" dirty="0">
                <a:latin typeface="Times New Roman" panose="02020603050405020304" pitchFamily="18" charset="0"/>
                <a:cs typeface="Times New Roman" panose="02020603050405020304" pitchFamily="18" charset="0"/>
              </a:rPr>
              <a:t>    the truer the  choice to the character’s essential nature”</a:t>
            </a:r>
            <a:r>
              <a:rPr lang="en-US" sz="1200" dirty="0">
                <a:latin typeface="Times New Roman" panose="02020603050405020304" pitchFamily="18" charset="0"/>
                <a:cs typeface="Times New Roman" panose="02020603050405020304" pitchFamily="18" charset="0"/>
              </a:rPr>
              <a:t>[5]</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-Robert McKee  </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[5] McKee, R.(1997). Story: Substance, structure, style, and the principle of screenwriting</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353519-65F3-99AE-1172-AC67CEAEA536}"/>
              </a:ext>
            </a:extLst>
          </p:cNvPr>
          <p:cNvSpPr>
            <a:spLocks noGrp="1"/>
          </p:cNvSpPr>
          <p:nvPr>
            <p:ph type="ftr" sz="quarter" idx="3"/>
          </p:nvPr>
        </p:nvSpPr>
        <p:spPr/>
        <p:txBody>
          <a:bodyPr/>
          <a:lstStyle/>
          <a:p>
            <a:r>
              <a:rPr lang="de-DE" dirty="0"/>
              <a:t>Georg-August-Universität Göttingen</a:t>
            </a:r>
          </a:p>
        </p:txBody>
      </p:sp>
      <p:sp>
        <p:nvSpPr>
          <p:cNvPr id="5" name="Date Placeholder 4">
            <a:extLst>
              <a:ext uri="{FF2B5EF4-FFF2-40B4-BE49-F238E27FC236}">
                <a16:creationId xmlns:a16="http://schemas.microsoft.com/office/drawing/2014/main" id="{D8C003EE-42E5-BA20-98F3-78ABA0D79E8E}"/>
              </a:ext>
            </a:extLst>
          </p:cNvPr>
          <p:cNvSpPr>
            <a:spLocks noGrp="1"/>
          </p:cNvSpPr>
          <p:nvPr>
            <p:ph type="dt" sz="half" idx="2"/>
          </p:nvPr>
        </p:nvSpPr>
        <p:spPr/>
        <p:txBody>
          <a:bodyPr/>
          <a:lstStyle/>
          <a:p>
            <a:r>
              <a:rPr lang="en-US" dirty="0"/>
              <a:t>21.09.2022</a:t>
            </a:r>
          </a:p>
        </p:txBody>
      </p:sp>
      <p:sp>
        <p:nvSpPr>
          <p:cNvPr id="6" name="Slide Number Placeholder 5">
            <a:extLst>
              <a:ext uri="{FF2B5EF4-FFF2-40B4-BE49-F238E27FC236}">
                <a16:creationId xmlns:a16="http://schemas.microsoft.com/office/drawing/2014/main" id="{E280BCCE-2571-051E-B10B-7F84E7E968DB}"/>
              </a:ext>
            </a:extLst>
          </p:cNvPr>
          <p:cNvSpPr>
            <a:spLocks noGrp="1"/>
          </p:cNvSpPr>
          <p:nvPr>
            <p:ph type="sldNum" sz="quarter" idx="4"/>
          </p:nvPr>
        </p:nvSpPr>
        <p:spPr/>
        <p:txBody>
          <a:bodyPr/>
          <a:lstStyle/>
          <a:p>
            <a:fld id="{B6F15528-21DE-4FAA-801E-634DDDAF4B2B}" type="slidenum">
              <a:rPr lang="de-DE" smtClean="0"/>
              <a:pPr/>
              <a:t>9</a:t>
            </a:fld>
            <a:endParaRPr lang="de-DE" dirty="0"/>
          </a:p>
        </p:txBody>
      </p:sp>
      <p:sp>
        <p:nvSpPr>
          <p:cNvPr id="7" name="Text Placeholder 6">
            <a:extLst>
              <a:ext uri="{FF2B5EF4-FFF2-40B4-BE49-F238E27FC236}">
                <a16:creationId xmlns:a16="http://schemas.microsoft.com/office/drawing/2014/main" id="{EF1F3549-C29A-C050-B1A5-74073CF50ADD}"/>
              </a:ext>
            </a:extLst>
          </p:cNvPr>
          <p:cNvSpPr>
            <a:spLocks noGrp="1"/>
          </p:cNvSpPr>
          <p:nvPr>
            <p:ph type="body" sz="quarter" idx="12"/>
          </p:nvPr>
        </p:nvSpPr>
        <p:spPr>
          <a:xfrm>
            <a:off x="5965032" y="352652"/>
            <a:ext cx="2839641" cy="430887"/>
          </a:xfrm>
        </p:spPr>
        <p:txBody>
          <a:bodyPr/>
          <a:lstStyle/>
          <a:p>
            <a:r>
              <a:rPr lang="de-DE" dirty="0"/>
              <a:t>Institute of Computer Science &amp; Campus-Institute Data Science</a:t>
            </a:r>
          </a:p>
        </p:txBody>
      </p:sp>
    </p:spTree>
    <p:extLst>
      <p:ext uri="{BB962C8B-B14F-4D97-AF65-F5344CB8AC3E}">
        <p14:creationId xmlns:p14="http://schemas.microsoft.com/office/powerpoint/2010/main" val="3158395238"/>
      </p:ext>
    </p:extLst>
  </p:cSld>
  <p:clrMapOvr>
    <a:masterClrMapping/>
  </p:clrMapOvr>
</p:sld>
</file>

<file path=ppt/theme/theme1.xml><?xml version="1.0" encoding="utf-8"?>
<a:theme xmlns:a="http://schemas.openxmlformats.org/drawingml/2006/main" name="Office Theme">
  <a:themeElements>
    <a:clrScheme name="Farben Uni Göttingen">
      <a:dk1>
        <a:sysClr val="windowText" lastClr="000000"/>
      </a:dk1>
      <a:lt1>
        <a:sysClr val="window" lastClr="FFFFFF"/>
      </a:lt1>
      <a:dk2>
        <a:srgbClr val="005F9B"/>
      </a:dk2>
      <a:lt2>
        <a:srgbClr val="50A5D2"/>
      </a:lt2>
      <a:accent1>
        <a:srgbClr val="153268"/>
      </a:accent1>
      <a:accent2>
        <a:srgbClr val="3B3B3A"/>
      </a:accent2>
      <a:accent3>
        <a:srgbClr val="0096D2"/>
      </a:accent3>
      <a:accent4>
        <a:srgbClr val="EAE2D8"/>
      </a:accent4>
      <a:accent5>
        <a:srgbClr val="F6F4F0"/>
      </a:accent5>
      <a:accent6>
        <a:srgbClr val="575756"/>
      </a:accent6>
      <a:hlink>
        <a:srgbClr val="0033CC"/>
      </a:hlink>
      <a:folHlink>
        <a:srgbClr val="6600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6007</TotalTime>
  <Words>2905</Words>
  <Application>Microsoft Office PowerPoint</Application>
  <PresentationFormat>On-screen Show (4:3)</PresentationFormat>
  <Paragraphs>896</Paragraphs>
  <Slides>24</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DINPro</vt:lpstr>
      <vt:lpstr>Times New Roman</vt:lpstr>
      <vt:lpstr>Office Theme</vt:lpstr>
      <vt:lpstr>Usable Privacy for Biometric Data in XR</vt:lpstr>
      <vt:lpstr>Contents</vt:lpstr>
      <vt:lpstr>Introduction to XR</vt:lpstr>
      <vt:lpstr>Introduction to XR </vt:lpstr>
      <vt:lpstr>Biometric Data and Importance </vt:lpstr>
      <vt:lpstr>Usability of Biometric Data in XR </vt:lpstr>
      <vt:lpstr>Usability of Biometric Data in XR </vt:lpstr>
      <vt:lpstr>Usability of Biometric Data in XR </vt:lpstr>
      <vt:lpstr>Biometrically Inferred Data and User Privacy </vt:lpstr>
      <vt:lpstr>Usability of Biometric Data in XR </vt:lpstr>
      <vt:lpstr>Usability of Biometric Data in XR</vt:lpstr>
      <vt:lpstr>Biometrically Inferred Data and User Privacy </vt:lpstr>
      <vt:lpstr>Privacy Concerns in XR </vt:lpstr>
      <vt:lpstr>Privacy Concerns in XR </vt:lpstr>
      <vt:lpstr>Privacy Concerns in XR </vt:lpstr>
      <vt:lpstr>Regulations for User Privacy in XR </vt:lpstr>
      <vt:lpstr>Regulations for User Privacy in XR </vt:lpstr>
      <vt:lpstr>Regulations for User Privacy in XR </vt:lpstr>
      <vt:lpstr>Limitations and Future Scope </vt:lpstr>
      <vt:lpstr>Future Scope </vt:lpstr>
      <vt:lpstr>Future Scope </vt:lpstr>
      <vt:lpstr>Conclusions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Lange, Regina (ZVW)</dc:creator>
  <cp:lastModifiedBy>sonal lakhotia</cp:lastModifiedBy>
  <cp:revision>369</cp:revision>
  <dcterms:created xsi:type="dcterms:W3CDTF">2017-01-26T06:58:26Z</dcterms:created>
  <dcterms:modified xsi:type="dcterms:W3CDTF">2022-09-20T20:51:19Z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2016-08-08T00:00:00Z</vt:filetime>
  </property>
  <property fmtid="{D5CDD505-2E9C-101B-9397-08002B2CF9AE}" pid="3" name="Creator">
    <vt:lpwstr>Adobe InDesign CC 2015 (Macintosh)</vt:lpwstr>
  </property>
  <property fmtid="{D5CDD505-2E9C-101B-9397-08002B2CF9AE}" pid="4" name="LastSaved">
    <vt:filetime>2016-08-08T00:00:00Z</vt:filetime>
  </property>
</Properties>
</file>